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60" r:id="rId6"/>
    <p:sldId id="316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31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5" r:id="rId6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3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187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9CB87-8A44-DE12-6ECB-BD3C1886D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2844FC-28BD-26A7-3DAB-457C729E57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B3C861-FB46-8EF7-1CF0-71B4D1B20D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3C866-7861-6E83-03C1-46533805C6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71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4.png"/><Relationship Id="rId7" Type="http://schemas.openxmlformats.org/officeDocument/2006/relationships/slide" Target="../slides/slide8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../slides/slide47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4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566391f0009f9652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545336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40156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828032"/>
            <a:ext cx="768096" cy="768096"/>
          </a:xfrm>
          <a:prstGeom prst="rect">
            <a:avLst/>
          </a:prstGeom>
        </p:spPr>
      </p:pic>
      <p:sp>
        <p:nvSpPr>
          <p:cNvPr id="9" name="MasterShapeName"/>
          <p:cNvSpPr/>
          <p:nvPr/>
        </p:nvSpPr>
        <p:spPr>
          <a:xfrm>
            <a:off x="5504688" y="1545336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504688" y="340156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504688" y="482803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4" name="MasterShapeName?linknodeid=29f5a4914&amp;color=RGB(0,96,96)">
            <a:hlinkClick r:id="rId6" action="ppaction://hlinksldjump"/>
          </p:cNvPr>
          <p:cNvSpPr/>
          <p:nvPr/>
        </p:nvSpPr>
        <p:spPr>
          <a:xfrm>
            <a:off x="6803136" y="16093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5" name="MasterShapeName?linknodeid=6f92f63d5&amp;color=RGB(0,96,96)">
            <a:hlinkClick r:id="rId7" action="ppaction://hlinksldjump"/>
          </p:cNvPr>
          <p:cNvSpPr/>
          <p:nvPr/>
        </p:nvSpPr>
        <p:spPr>
          <a:xfrm>
            <a:off x="6803136" y="346557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6" name="MasterShapeName?linknodeid=faf10edd1&amp;color=RGB(0,96,96)">
            <a:hlinkClick r:id="rId8" action="ppaction://hlinksldjump"/>
          </p:cNvPr>
          <p:cNvSpPr/>
          <p:nvPr/>
        </p:nvSpPr>
        <p:spPr>
          <a:xfrm>
            <a:off x="6803136" y="490118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139696"/>
            <a:ext cx="768096" cy="768096"/>
          </a:xfrm>
          <a:prstGeom prst="rect">
            <a:avLst/>
          </a:prstGeom>
        </p:spPr>
      </p:pic>
      <p:pic>
        <p:nvPicPr>
          <p:cNvPr id="8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6502" y="4793488"/>
            <a:ext cx="768096" cy="768096"/>
          </a:xfrm>
          <a:prstGeom prst="rect">
            <a:avLst/>
          </a:prstGeom>
        </p:spPr>
      </p:pic>
      <p:sp>
        <p:nvSpPr>
          <p:cNvPr id="12" name="MasterShapeName"/>
          <p:cNvSpPr/>
          <p:nvPr/>
        </p:nvSpPr>
        <p:spPr>
          <a:xfrm>
            <a:off x="5504688" y="2133600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3" name="MasterShapeName"/>
          <p:cNvSpPr/>
          <p:nvPr/>
        </p:nvSpPr>
        <p:spPr>
          <a:xfrm>
            <a:off x="5556502" y="479348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sz="2400" dirty="0"/>
          </a:p>
        </p:txBody>
      </p:sp>
      <p:sp>
        <p:nvSpPr>
          <p:cNvPr id="17" name="MasterShapeName?linknodeid=ba5d03531&amp;color=RGB(0,96,96)">
            <a:hlinkClick r:id="rId6" action="ppaction://hlinksldjump"/>
          </p:cNvPr>
          <p:cNvSpPr/>
          <p:nvPr/>
        </p:nvSpPr>
        <p:spPr>
          <a:xfrm>
            <a:off x="6803136" y="213969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sz="2400" dirty="0"/>
          </a:p>
        </p:txBody>
      </p:sp>
      <p:sp>
        <p:nvSpPr>
          <p:cNvPr id="18" name="MasterShapeName?linknodeid=815abf6ea&amp;color=RGB(0,96,96)">
            <a:hlinkClick r:id="rId7" action="ppaction://hlinksldjump"/>
          </p:cNvPr>
          <p:cNvSpPr/>
          <p:nvPr/>
        </p:nvSpPr>
        <p:spPr>
          <a:xfrm>
            <a:off x="6854950" y="494893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880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4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0.xml"/><Relationship Id="rId5" Type="http://schemas.openxmlformats.org/officeDocument/2006/relationships/image" Target="../media/image9.png"/><Relationship Id="rId4" Type="http://schemas.openxmlformats.org/officeDocument/2006/relationships/slide" Target="slide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7" Type="http://schemas.openxmlformats.org/officeDocument/2006/relationships/image" Target="../media/image148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1.xml"/><Relationship Id="rId3" Type="http://schemas.openxmlformats.org/officeDocument/2006/relationships/slide" Target="slide14.xml"/><Relationship Id="rId7" Type="http://schemas.openxmlformats.org/officeDocument/2006/relationships/slide" Target="slide3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slide" Target="slide26.xml"/><Relationship Id="rId4" Type="http://schemas.openxmlformats.org/officeDocument/2006/relationships/slide" Target="slide1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faf10edd1?vcp=1&amp;pid=fb3a72a9b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21792" cy="658368"/>
          </a:xfrm>
          <a:prstGeom prst="rect">
            <a:avLst/>
          </a:prstGeom>
        </p:spPr>
      </p:pic>
      <p:sp>
        <p:nvSpPr>
          <p:cNvPr id="3" name="C_4_BD#faf10edd1?vcp=1&amp;pid=fb3a72a9b&amp;color=61,88,159&amp;vtp=1&amp;bbb=1"/>
          <p:cNvSpPr/>
          <p:nvPr/>
        </p:nvSpPr>
        <p:spPr>
          <a:xfrm>
            <a:off x="1252728" y="910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0488bbbd1?vcp=1&amp;pid=faf10edd1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未注意开方结果的符号而致错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5_1#3d082301e?vcp=1&amp;vop=1&amp;pid=0488bbbd1&amp;color=0,55,96&amp;vtp=1&amp;bbb=1"/>
              <p:cNvSpPr/>
              <p:nvPr/>
            </p:nvSpPr>
            <p:spPr>
              <a:xfrm>
                <a:off x="502920" y="1874523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化简：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5_1#3d082301e?vcp=1&amp;vop=1&amp;pid=0488bbbd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74523"/>
                <a:ext cx="10570464" cy="391859"/>
              </a:xfrm>
              <a:prstGeom prst="rect">
                <a:avLst/>
              </a:prstGeom>
              <a:blipFill>
                <a:blip r:embed="rId4"/>
                <a:stretch>
                  <a:fillRect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S.6_1#3d082301e?vcp=1&amp;vop=1&amp;pid=0488bbbd1&amp;color=0,55,96&amp;vtp=1&amp;bbb=1"/>
              <p:cNvSpPr/>
              <p:nvPr/>
            </p:nvSpPr>
            <p:spPr>
              <a:xfrm>
                <a:off x="502920" y="2271741"/>
                <a:ext cx="10570464" cy="859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开方时没有考虑到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，故开方结果应为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S.6_1#3d082301e?vcp=1&amp;vop=1&amp;pid=0488bbbd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71741"/>
                <a:ext cx="10570464" cy="859155"/>
              </a:xfrm>
              <a:prstGeom prst="rect">
                <a:avLst/>
              </a:prstGeom>
              <a:blipFill>
                <a:blip r:embed="rId5"/>
                <a:stretch>
                  <a:fillRect b="-163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7_1#3d082301e?vcp=1&amp;vop=1&amp;pid=0488bbbd1&amp;color=0,55,96&amp;vtp=1&amp;bbb=1"/>
              <p:cNvSpPr/>
              <p:nvPr/>
            </p:nvSpPr>
            <p:spPr>
              <a:xfrm>
                <a:off x="502920" y="3131721"/>
                <a:ext cx="10570464" cy="1367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，由三角函数线可知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2|=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6_AN.7_1#3d082301e?vcp=1&amp;vop=1&amp;pid=0488bbbd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31721"/>
                <a:ext cx="10570464" cy="1367155"/>
              </a:xfrm>
              <a:prstGeom prst="rect">
                <a:avLst/>
              </a:prstGeom>
              <a:blipFill>
                <a:blip r:embed="rId6"/>
                <a:stretch>
                  <a:fillRect b="-102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_6_BD#7c0f3e70b?vcp=1&amp;pid=0488bbbd1&amp;color=0,55,96&amp;tib=255,255,255&amp;iip=1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4560915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P_6_BD#7c0f3e70b?vcp=1&amp;pid=0488bbbd1&amp;color=0,55,96&amp;vtp=1&amp;bbb=1&amp;hb=1"/>
              <p:cNvSpPr/>
              <p:nvPr/>
            </p:nvSpPr>
            <p:spPr>
              <a:xfrm>
                <a:off x="502920" y="4501987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对于含有根号的式子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，常把被开方数（式）化为完全平方数（式），再借助公式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去掉根号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；然后根据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的正负，去掉绝对值符号，从而达到化简的目的.去绝对值符号时，一定要根据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正负决定符号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P_6_BD#7c0f3e70b?vcp=1&amp;pid=0488bbbd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501987"/>
                <a:ext cx="10570464" cy="1192340"/>
              </a:xfrm>
              <a:prstGeom prst="rect">
                <a:avLst/>
              </a:prstGeom>
              <a:blipFill>
                <a:blip r:embed="rId8"/>
                <a:stretch>
                  <a:fillRect l="-138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8_1#76082b461?vaa=1&amp;vcp=1&amp;vop=1&amp;pid=0488bbbd1&amp;color=0,55,96&amp;vtp=1&amp;bt=1&amp;bbb=1"/>
              <p:cNvSpPr/>
              <p:nvPr/>
            </p:nvSpPr>
            <p:spPr>
              <a:xfrm>
                <a:off x="502920" y="2361806"/>
                <a:ext cx="10570464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的化简结果是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8_1#76082b461?vaa=1&amp;vcp=1&amp;vop=1&amp;pid=0488bbbd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61806"/>
                <a:ext cx="10570464" cy="622300"/>
              </a:xfrm>
              <a:prstGeom prst="rect">
                <a:avLst/>
              </a:prstGeom>
              <a:blipFill>
                <a:blip r:embed="rId3"/>
                <a:stretch>
                  <a:fillRect l="-1384" b="-9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0_1#76082b461.blank?vaa=1&amp;vcp=1&amp;vop=1&amp;pid=0488bbbd1&amp;color=0,55,96&amp;vpa=2&amp;vtp=1&amp;bbb=1&amp;rh=31.99"/>
              <p:cNvSpPr/>
              <p:nvPr/>
            </p:nvSpPr>
            <p:spPr>
              <a:xfrm>
                <a:off x="7367525" y="2389999"/>
                <a:ext cx="800418" cy="4062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0_1#76082b461.blank?vaa=1&amp;vcp=1&amp;vop=1&amp;pid=0488bbbd1&amp;color=0,55,96&amp;vpa=2&amp;vtp=1&amp;bbb=1&amp;rh=31.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525" y="2389999"/>
                <a:ext cx="800418" cy="406273"/>
              </a:xfrm>
              <a:prstGeom prst="rect">
                <a:avLst/>
              </a:prstGeom>
              <a:blipFill>
                <a:blip r:embed="rId4"/>
                <a:stretch>
                  <a:fillRect l="-3817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9_1#76082b461?vaa=1&amp;vcp=1&amp;vop=1&amp;pid=0488bbbd1&amp;color=0,55,96&amp;vtp=1&amp;bbb=1"/>
              <p:cNvSpPr/>
              <p:nvPr/>
            </p:nvSpPr>
            <p:spPr>
              <a:xfrm>
                <a:off x="502920" y="2975977"/>
                <a:ext cx="10570464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9_1#76082b461?vaa=1&amp;vcp=1&amp;vop=1&amp;pid=0488bbbd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75977"/>
                <a:ext cx="10570464" cy="1739900"/>
              </a:xfrm>
              <a:prstGeom prst="rect">
                <a:avLst/>
              </a:prstGeom>
              <a:blipFill>
                <a:blip r:embed="rId5"/>
                <a:stretch>
                  <a:fillRect l="-1384" b="-3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3dbfe8da?vcp=1&amp;pid=faf10edd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忽视取值范围而致错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2_1#98844ce88?vcp=1&amp;vop=1&amp;pid=83dbfe8da&amp;color=0,55,96&amp;vtp=1&amp;bbb=1"/>
              <p:cNvSpPr/>
              <p:nvPr/>
            </p:nvSpPr>
            <p:spPr>
              <a:xfrm>
                <a:off x="502920" y="1183922"/>
                <a:ext cx="10570464" cy="525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12_1#98844ce88?vcp=1&amp;vop=1&amp;pid=83dbfe8d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525590"/>
              </a:xfrm>
              <a:prstGeom prst="rect">
                <a:avLst/>
              </a:prstGeom>
              <a:blipFill>
                <a:blip r:embed="rId3"/>
                <a:stretch>
                  <a:fillRect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3_1#98844ce88?vcp=1&amp;vop=1&amp;pid=83dbfe8da&amp;color=0,55,96&amp;vtp=1&amp;bbb=1"/>
              <p:cNvSpPr/>
              <p:nvPr/>
            </p:nvSpPr>
            <p:spPr>
              <a:xfrm>
                <a:off x="502920" y="1709766"/>
                <a:ext cx="10570464" cy="19620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联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①②解得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13_1#98844ce88?vcp=1&amp;vop=1&amp;pid=83dbfe8d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09766"/>
                <a:ext cx="10570464" cy="1962023"/>
              </a:xfrm>
              <a:prstGeom prst="rect">
                <a:avLst/>
              </a:prstGeom>
              <a:blipFill>
                <a:blip r:embed="rId4"/>
                <a:stretch>
                  <a:fillRect l="-1384" b="-4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EX.14_1#98844ce88?vcp=1&amp;vop=1&amp;pid=83dbfe8da&amp;color=0,55,96&amp;vtp=1&amp;bbb=1&amp;hb=1"/>
              <p:cNvSpPr/>
              <p:nvPr/>
            </p:nvSpPr>
            <p:spPr>
              <a:xfrm>
                <a:off x="502920" y="3672995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【关键点拨】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本题可根据条件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的值，再通过解方程组得到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的值，从而得到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.但在解题过程中易忽视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这个隐含条件，主观认为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的值可正可负，从而造成增根.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EX.14_1#98844ce88?vcp=1&amp;vop=1&amp;pid=83dbfe8d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72995"/>
                <a:ext cx="10570464" cy="1189355"/>
              </a:xfrm>
              <a:prstGeom prst="rect">
                <a:avLst/>
              </a:prstGeom>
              <a:blipFill>
                <a:blip r:embed="rId5"/>
                <a:stretch>
                  <a:fillRect l="-807" r="-17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_6_BD#351f101a2?vcp=1&amp;pid=83dbfe8da&amp;color=0,55,96&amp;tib=255,255,255&amp;iip=2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4895687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6_BD#351f101a2?vcp=1&amp;pid=83dbfe8da&amp;color=0,55,96&amp;vtp=1&amp;bbb=1&amp;hb=1"/>
          <p:cNvSpPr/>
          <p:nvPr/>
        </p:nvSpPr>
        <p:spPr>
          <a:xfrm>
            <a:off x="502920" y="4863683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在三角函数的化简求值过程中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，角的范围的确定一直是重点和难点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，在解题过程中要注意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在已有条件的基础上挖掘隐含条件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_1#50cf058e1?vaa=1&amp;vcp=1&amp;vop=1&amp;pid=83dbfe8da&amp;color=0,55,96&amp;mp=1&amp;vtp=1&amp;bt=1&amp;bbb=1"/>
              <p:cNvSpPr/>
              <p:nvPr/>
            </p:nvSpPr>
            <p:spPr>
              <a:xfrm>
                <a:off x="502920" y="1485316"/>
                <a:ext cx="10570464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5_1#50cf058e1?vaa=1&amp;vcp=1&amp;vop=1&amp;pid=83dbfe8da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85316"/>
                <a:ext cx="10570464" cy="471932"/>
              </a:xfrm>
              <a:prstGeom prst="rect">
                <a:avLst/>
              </a:prstGeom>
              <a:blipFill>
                <a:blip r:embed="rId3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50cf058e1.bracket?vaa=1&amp;vcp=1&amp;vop=1&amp;pid=83dbfe8da&amp;color=0,55,96&amp;mp=1&amp;vpa=3&amp;vtp=1"/>
          <p:cNvSpPr/>
          <p:nvPr/>
        </p:nvSpPr>
        <p:spPr>
          <a:xfrm>
            <a:off x="6648069" y="162717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5_2#50cf058e1.choices?vaa=1&amp;vcp=1&amp;vop=1&amp;pid=83dbfe8da&amp;color=0,55,96&amp;vtp=1&amp;bbb=1"/>
              <p:cNvSpPr/>
              <p:nvPr/>
            </p:nvSpPr>
            <p:spPr>
              <a:xfrm>
                <a:off x="502920" y="1958898"/>
                <a:ext cx="10570464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820416" algn="l"/>
                    <a:tab pos="5501132" algn="l"/>
                    <a:tab pos="80802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5_2#50cf058e1.choices?vaa=1&amp;vcp=1&amp;vop=1&amp;pid=83dbfe8d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58898"/>
                <a:ext cx="10570464" cy="471932"/>
              </a:xfrm>
              <a:prstGeom prst="rect">
                <a:avLst/>
              </a:prstGeom>
              <a:blipFill>
                <a:blip r:embed="rId4"/>
                <a:stretch>
                  <a:fillRect l="-1384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6_1#50cf058e1?vaa=1&amp;vcp=1&amp;vop=1&amp;pid=83dbfe8da&amp;color=0,55,96&amp;vtp=1&amp;bbb=1"/>
              <p:cNvSpPr/>
              <p:nvPr/>
            </p:nvSpPr>
            <p:spPr>
              <a:xfrm>
                <a:off x="502920" y="2440609"/>
                <a:ext cx="10570464" cy="27960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6_1#50cf058e1?vaa=1&amp;vcp=1&amp;vop=1&amp;pid=83dbfe8d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40609"/>
                <a:ext cx="10570464" cy="2796032"/>
              </a:xfrm>
              <a:prstGeom prst="rect">
                <a:avLst/>
              </a:prstGeom>
              <a:blipFill>
                <a:blip r:embed="rId5"/>
                <a:stretch>
                  <a:fillRect l="-1384" r="-2941" b="-30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a5d03531?vcp=1&amp;pid=fb3a72a9b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512064" cy="548640"/>
          </a:xfrm>
          <a:prstGeom prst="rect">
            <a:avLst/>
          </a:prstGeom>
        </p:spPr>
      </p:pic>
      <p:sp>
        <p:nvSpPr>
          <p:cNvPr id="3" name="C_4_BD#ba5d03531?vcp=1&amp;pid=fb3a72a9b&amp;color=61,88,159&amp;vtp=1&amp;bbb=1"/>
          <p:cNvSpPr/>
          <p:nvPr/>
        </p:nvSpPr>
        <p:spPr>
          <a:xfrm>
            <a:off x="1188720" y="810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5_BD#1aca77ff6?vcp=1&amp;pid=ba5d03531&amp;color=97,97,244&amp;vtp=1&amp;bbb=1"/>
          <p:cNvSpPr/>
          <p:nvPr/>
        </p:nvSpPr>
        <p:spPr>
          <a:xfrm>
            <a:off x="502920" y="1342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利用同角三角函数的基本关系求值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19_1#f48974198?vcp=1&amp;vop=1&amp;pid=b1b35fae2&amp;color=0,55,96&amp;vtp=1&amp;bbb=1"/>
              <p:cNvSpPr/>
              <p:nvPr/>
            </p:nvSpPr>
            <p:spPr>
              <a:xfrm>
                <a:off x="502920" y="1730022"/>
                <a:ext cx="10570464" cy="4876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19_1#f48974198?vcp=1&amp;vop=1&amp;pid=b1b35fa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30022"/>
                <a:ext cx="10570464" cy="487617"/>
              </a:xfrm>
              <a:prstGeom prst="rect">
                <a:avLst/>
              </a:prstGeom>
              <a:blipFill>
                <a:blip r:embed="rId4"/>
                <a:stretch>
                  <a:fillRect l="-1384" b="-1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20_1#f48974198?vcp=1&amp;vop=1&amp;pid=b1b35fae2&amp;color=0,55,96&amp;vtp=1&amp;bbb=1"/>
              <p:cNvSpPr/>
              <p:nvPr/>
            </p:nvSpPr>
            <p:spPr>
              <a:xfrm>
                <a:off x="502920" y="2219671"/>
                <a:ext cx="10570464" cy="40260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是第一或第四象限角.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是第一象限角时，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17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是第四象限角时，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17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20_1#f48974198?vcp=1&amp;vop=1&amp;pid=b1b35fa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19671"/>
                <a:ext cx="10570464" cy="4026027"/>
              </a:xfrm>
              <a:prstGeom prst="rect">
                <a:avLst/>
              </a:prstGeom>
              <a:blipFill>
                <a:blip r:embed="rId5"/>
                <a:stretch>
                  <a:fillRect l="-1384" b="-1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1_1#07194a705?vcp=1&amp;vop=1&amp;pid=b1b35fae2&amp;color=0,55,96&amp;vtp=1&amp;bt=1&amp;bbb=1"/>
              <p:cNvSpPr/>
              <p:nvPr/>
            </p:nvSpPr>
            <p:spPr>
              <a:xfrm>
                <a:off x="502920" y="1296339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1_1#07194a705?vcp=1&amp;vop=1&amp;pid=b1b35fae2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96339"/>
                <a:ext cx="10570464" cy="536575"/>
              </a:xfrm>
              <a:prstGeom prst="rect">
                <a:avLst/>
              </a:prstGeom>
              <a:blipFill>
                <a:blip r:embed="rId3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2_1#07194a705?vcp=1&amp;vop=1&amp;pid=b1b35fae2&amp;color=0,55,96&amp;vtp=1&amp;bbb=1"/>
              <p:cNvSpPr/>
              <p:nvPr/>
            </p:nvSpPr>
            <p:spPr>
              <a:xfrm>
                <a:off x="502920" y="1842312"/>
                <a:ext cx="10570464" cy="23682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是第二或第四象限角.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是第四象限角时，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2_1#07194a705?vcp=1&amp;vop=1&amp;pid=b1b35fa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42312"/>
                <a:ext cx="10570464" cy="2368233"/>
              </a:xfrm>
              <a:prstGeom prst="rect">
                <a:avLst/>
              </a:prstGeom>
              <a:blipFill>
                <a:blip r:embed="rId4"/>
                <a:stretch>
                  <a:fillRect l="-1384" b="-35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23_1#b1b35fae2?vcp=1&amp;vop=1&amp;pid=1aca77ff6&amp;color=0,55,96&amp;vtp=1&amp;bbb=1&amp;hb=1"/>
              <p:cNvSpPr/>
              <p:nvPr/>
            </p:nvSpPr>
            <p:spPr>
              <a:xfrm>
                <a:off x="502920" y="4221403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三角函数值符号确定角所在象限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，一般求解顺序为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→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23_1#b1b35fae2?vcp=1&amp;vop=1&amp;pid=1aca77ff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221403"/>
                <a:ext cx="10570464" cy="1189355"/>
              </a:xfrm>
              <a:prstGeom prst="rect">
                <a:avLst/>
              </a:prstGeom>
              <a:blipFill>
                <a:blip r:embed="rId5"/>
                <a:stretch>
                  <a:fillRect l="-13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ef5c9e1fe?vcp=1&amp;pid=1aca77ff6&amp;color=0,55,96&amp;vtp=1&amp;bt=1&amp;bbb=1&amp;hb=1"/>
              <p:cNvSpPr/>
              <p:nvPr/>
            </p:nvSpPr>
            <p:spPr>
              <a:xfrm>
                <a:off x="502920" y="1783765"/>
                <a:ext cx="10570464" cy="3427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【方法总结】已知一个三角函数值求其他三角函数值的常用方法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1）若已知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，可以先应用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求得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的值，再由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2）若已知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，可以先应用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的值，再由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3）若已知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，可以先应用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，再联立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解方程组求得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注意根据题中条件判断三角函数值的正负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，当角的范围无法确定时，要分类讨论.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ef5c9e1fe?vcp=1&amp;pid=1aca77ff6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83765"/>
                <a:ext cx="10570464" cy="3427540"/>
              </a:xfrm>
              <a:prstGeom prst="rect">
                <a:avLst/>
              </a:prstGeom>
              <a:blipFill>
                <a:blip r:embed="rId3"/>
                <a:stretch>
                  <a:fillRect l="-1384" r="-2768" b="-40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4_1#36effd6c5?vaa=1&amp;vcp=1&amp;vop=1&amp;pid=1aca77ff6&amp;color=0,55,96&amp;mp=1&amp;vtp=1&amp;bt=1&amp;bbb=1"/>
              <p:cNvSpPr/>
              <p:nvPr/>
            </p:nvSpPr>
            <p:spPr>
              <a:xfrm>
                <a:off x="502920" y="262669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是第二象限角或第三象限角，则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24_1#36effd6c5?vaa=1&amp;vcp=1&amp;vop=1&amp;pid=1aca77ff6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2669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6_1#36effd6c5.bracket?vaa=1&amp;vcp=1&amp;vop=1&amp;pid=1aca77ff6&amp;color=0,55,96&amp;mp=1&amp;vpa=4&amp;vtp=1"/>
          <p:cNvSpPr/>
          <p:nvPr/>
        </p:nvSpPr>
        <p:spPr>
          <a:xfrm>
            <a:off x="7511860" y="270848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4_2#36effd6c5.choices?vaa=1&amp;vcp=1&amp;vop=1&amp;pid=1aca77ff6&amp;color=0,55,96&amp;vtp=1&amp;bbb=1"/>
              <p:cNvSpPr/>
              <p:nvPr/>
            </p:nvSpPr>
            <p:spPr>
              <a:xfrm>
                <a:off x="502920" y="2997282"/>
                <a:ext cx="10570464" cy="4844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  <a:tabLst>
                    <a:tab pos="2690241" algn="l"/>
                    <a:tab pos="5355082" algn="l"/>
                    <a:tab pos="78167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4_2#36effd6c5.choices?vaa=1&amp;vcp=1&amp;vop=1&amp;pid=1aca77ff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97282"/>
                <a:ext cx="10570464" cy="484442"/>
              </a:xfrm>
              <a:prstGeom prst="rect">
                <a:avLst/>
              </a:prstGeom>
              <a:blipFill>
                <a:blip r:embed="rId4"/>
                <a:stretch>
                  <a:fillRect l="-1384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5_1#36effd6c5?vaa=1&amp;vcp=1&amp;vop=1&amp;pid=1aca77ff6&amp;color=0,55,96&amp;vtp=1&amp;bbb=1&amp;hb=1"/>
              <p:cNvSpPr/>
              <p:nvPr/>
            </p:nvSpPr>
            <p:spPr>
              <a:xfrm>
                <a:off x="502920" y="3491312"/>
                <a:ext cx="10570464" cy="9509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在第二象限或第三象限，得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5_1#36effd6c5?vaa=1&amp;vcp=1&amp;vop=1&amp;pid=1aca77ff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91312"/>
                <a:ext cx="10570464" cy="950976"/>
              </a:xfrm>
              <a:prstGeom prst="rect">
                <a:avLst/>
              </a:prstGeom>
              <a:blipFill>
                <a:blip r:embed="rId5"/>
                <a:stretch>
                  <a:fillRect l="-1384" b="-70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8_1#7bd6d79b5?vaa=1&amp;vcp=1&amp;vop=1&amp;pid=1aca77ff6&amp;color=0,55,96&amp;vtp=1&amp;bt=1&amp;bbb=1"/>
              <p:cNvSpPr/>
              <p:nvPr/>
            </p:nvSpPr>
            <p:spPr>
              <a:xfrm>
                <a:off x="502920" y="1804403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的值可以是(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28_1#7bd6d79b5?vaa=1&amp;vcp=1&amp;vop=1&amp;pid=1aca77ff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04403"/>
                <a:ext cx="10570464" cy="461518"/>
              </a:xfrm>
              <a:prstGeom prst="rect">
                <a:avLst/>
              </a:prstGeom>
              <a:blipFill>
                <a:blip r:embed="rId3"/>
                <a:stretch>
                  <a:fillRect l="-1384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0_1#7bd6d79b5.bracket?vaa=1&amp;vcp=1&amp;vop=1&amp;pid=1aca77ff6&amp;color=0,55,96&amp;vpa=5&amp;vtp=1&amp;bbb=1"/>
          <p:cNvSpPr/>
          <p:nvPr/>
        </p:nvSpPr>
        <p:spPr>
          <a:xfrm>
            <a:off x="6705473" y="1939720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8_2#7bd6d79b5.choices?vaa=1&amp;vcp=1&amp;vop=1&amp;pid=1aca77ff6&amp;color=0,55,96&amp;vtp=1&amp;bbb=1"/>
              <p:cNvSpPr/>
              <p:nvPr/>
            </p:nvSpPr>
            <p:spPr>
              <a:xfrm>
                <a:off x="502920" y="2271444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01341" algn="l"/>
                    <a:tab pos="5380482" algn="l"/>
                    <a:tab pos="81596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8_2#7bd6d79b5.choices?vaa=1&amp;vcp=1&amp;vop=1&amp;pid=1aca77ff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71444"/>
                <a:ext cx="10570464" cy="525844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9_1#7bd6d79b5?vaa=1&amp;vcp=1&amp;vop=1&amp;pid=1aca77ff6&amp;color=0,55,96&amp;vtp=1&amp;bbb=1"/>
              <p:cNvSpPr/>
              <p:nvPr/>
            </p:nvSpPr>
            <p:spPr>
              <a:xfrm>
                <a:off x="502920" y="2808845"/>
                <a:ext cx="10570464" cy="24018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9_1#7bd6d79b5?vaa=1&amp;vcp=1&amp;vop=1&amp;pid=1aca77ff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08845"/>
                <a:ext cx="10570464" cy="2401824"/>
              </a:xfrm>
              <a:prstGeom prst="rect">
                <a:avLst/>
              </a:prstGeom>
              <a:blipFill>
                <a:blip r:embed="rId5"/>
                <a:stretch>
                  <a:fillRect l="-1384" b="-3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0e1a5517?vcp=1&amp;pid=ba5d0353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齐次式的求值问题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2_1#f7982369d?vcp=1&amp;vop=1&amp;pid=20e1a5517&amp;color=0,55,96&amp;vtp=1&amp;bbb=1"/>
              <p:cNvSpPr/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，求下列各式的值.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32_1#f7982369d?vcp=1&amp;vop=1&amp;pid=20e1a55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33_1#f7982369d?vcp=1&amp;vop=1&amp;pid=20e1a5517&amp;color=0,55,96&amp;vtp=1&amp;bbb=1"/>
              <p:cNvSpPr/>
              <p:nvPr/>
            </p:nvSpPr>
            <p:spPr>
              <a:xfrm>
                <a:off x="502920" y="164118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33_1#f7982369d?vcp=1&amp;vop=1&amp;pid=20e1a55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41185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34_1#f383291a6?vcp=1&amp;vop=1&amp;pid=f7982369d&amp;color=0,55,96&amp;vtp=1&amp;bbb=1"/>
              <p:cNvSpPr/>
              <p:nvPr/>
            </p:nvSpPr>
            <p:spPr>
              <a:xfrm>
                <a:off x="502920" y="2014502"/>
                <a:ext cx="10570464" cy="54749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34_1#f383291a6?vcp=1&amp;vop=1&amp;pid=f7982369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14502"/>
                <a:ext cx="10570464" cy="547497"/>
              </a:xfrm>
              <a:prstGeom prst="rect">
                <a:avLst/>
              </a:prstGeom>
              <a:blipFill>
                <a:blip r:embed="rId5"/>
                <a:stretch>
                  <a:fillRect l="-1384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35_1#f383291a6?vcp=1&amp;vop=1&amp;pid=f7982369d&amp;color=0,55,96&amp;vtp=1&amp;bbb=1"/>
              <p:cNvSpPr/>
              <p:nvPr/>
            </p:nvSpPr>
            <p:spPr>
              <a:xfrm>
                <a:off x="502920" y="2571778"/>
                <a:ext cx="10570464" cy="54749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3×3+5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35_1#f383291a6?vcp=1&amp;vop=1&amp;pid=f7982369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71778"/>
                <a:ext cx="10570464" cy="547497"/>
              </a:xfrm>
              <a:prstGeom prst="rect">
                <a:avLst/>
              </a:prstGeom>
              <a:blipFill>
                <a:blip r:embed="rId6"/>
                <a:stretch>
                  <a:fillRect l="-1384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70889e31.fixed?vcp=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20824"/>
            <a:ext cx="2843784" cy="1344168"/>
          </a:xfrm>
          <a:prstGeom prst="rect">
            <a:avLst/>
          </a:prstGeom>
        </p:spPr>
      </p:pic>
      <p:sp>
        <p:nvSpPr>
          <p:cNvPr id="3" name="C_1_BD#770889e31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770889e31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36_1#90e661a19?vcp=1&amp;vop=1&amp;pid=f7982369d&amp;color=0,55,96&amp;mp=1&amp;vtp=1&amp;bt=1&amp;bbb=1"/>
              <p:cNvSpPr/>
              <p:nvPr/>
            </p:nvSpPr>
            <p:spPr>
              <a:xfrm>
                <a:off x="502920" y="1651241"/>
                <a:ext cx="10570464" cy="459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36_1#90e661a19?vcp=1&amp;vop=1&amp;pid=f7982369d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1241"/>
                <a:ext cx="10570464" cy="459359"/>
              </a:xfrm>
              <a:prstGeom prst="rect">
                <a:avLst/>
              </a:prstGeom>
              <a:blipFill>
                <a:blip r:embed="rId3"/>
                <a:stretch>
                  <a:fillRect l="-1384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7_1#90e661a19?vcp=1&amp;vop=1&amp;pid=f7982369d&amp;color=0,55,96&amp;vtp=1&amp;bbb=1"/>
              <p:cNvSpPr/>
              <p:nvPr/>
            </p:nvSpPr>
            <p:spPr>
              <a:xfrm>
                <a:off x="502920" y="2111298"/>
                <a:ext cx="10570464" cy="14435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9−2×3−1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37_1#90e661a19?vcp=1&amp;vop=1&amp;pid=f7982369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11298"/>
                <a:ext cx="10570464" cy="1443546"/>
              </a:xfrm>
              <a:prstGeom prst="rect">
                <a:avLst/>
              </a:prstGeom>
              <a:blipFill>
                <a:blip r:embed="rId4"/>
                <a:stretch>
                  <a:fillRect l="-1384" b="-5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38_1#3b4f2b3f7?vcp=1&amp;vop=1&amp;pid=f7982369d&amp;color=0,55,96&amp;vtp=1&amp;bbb=1"/>
              <p:cNvSpPr/>
              <p:nvPr/>
            </p:nvSpPr>
            <p:spPr>
              <a:xfrm>
                <a:off x="502920" y="3564431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38_1#3b4f2b3f7?vcp=1&amp;vop=1&amp;pid=f7982369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64431"/>
                <a:ext cx="10570464" cy="525653"/>
              </a:xfrm>
              <a:prstGeom prst="rect">
                <a:avLst/>
              </a:prstGeom>
              <a:blipFill>
                <a:blip r:embed="rId5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39_1#3b4f2b3f7?vcp=1&amp;vop=1&amp;pid=f7982369d&amp;color=0,55,96&amp;vtp=1&amp;bbb=1"/>
              <p:cNvSpPr/>
              <p:nvPr/>
            </p:nvSpPr>
            <p:spPr>
              <a:xfrm>
                <a:off x="502920" y="4102720"/>
                <a:ext cx="10570464" cy="1110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×9+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39_1#3b4f2b3f7?vcp=1&amp;vop=1&amp;pid=f7982369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102720"/>
                <a:ext cx="10570464" cy="1110488"/>
              </a:xfrm>
              <a:prstGeom prst="rect">
                <a:avLst/>
              </a:prstGeom>
              <a:blipFill>
                <a:blip r:embed="rId6"/>
                <a:stretch>
                  <a:fillRect l="-1384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EX.40_1#f7982369d?vcp=1&amp;vop=1&amp;pid=20e1a5517&amp;color=0,55,96&amp;vtp=1&amp;bt=1&amp;bbb=1"/>
              <p:cNvSpPr/>
              <p:nvPr/>
            </p:nvSpPr>
            <p:spPr>
              <a:xfrm>
                <a:off x="502920" y="2915366"/>
                <a:ext cx="10570464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点透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意非齐次式形式中的常数往往通过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增加分母，比如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等。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已知，则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，因而可以同除以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EX.40_1#f7982369d?vcp=1&amp;vop=1&amp;pid=20e1a551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15366"/>
                <a:ext cx="10570464" cy="1217740"/>
              </a:xfrm>
              <a:prstGeom prst="rect">
                <a:avLst/>
              </a:prstGeom>
              <a:blipFill>
                <a:blip r:embed="rId3"/>
                <a:stretch>
                  <a:fillRect l="-1384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b9f03c216?vcp=1&amp;pid=20e1a5517&amp;color=0,55,96&amp;vtp=1&amp;bt=1&amp;bbb=1&amp;hb=1"/>
              <p:cNvSpPr/>
              <p:nvPr/>
            </p:nvSpPr>
            <p:spPr>
              <a:xfrm>
                <a:off x="502920" y="2282367"/>
                <a:ext cx="10570464" cy="2513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【方法总结】解决齐次式求值问题的具体思路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dcos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d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的值，可以分别将分子分母同除以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，化成关于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的式子，从而达到求值的目的.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2）对于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的求值，可把其看成分母是1的式子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进行替换，化为齐次式（二次）后，分子、分母同时除以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，得到关于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子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，从而求值.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b9f03c216?vcp=1&amp;pid=20e1a5517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82367"/>
                <a:ext cx="10570464" cy="2513140"/>
              </a:xfrm>
              <a:prstGeom prst="rect">
                <a:avLst/>
              </a:prstGeom>
              <a:blipFill>
                <a:blip r:embed="rId3"/>
                <a:stretch>
                  <a:fillRect l="-1384" r="-346" b="-55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1_1#e4c8b5c3e?vaa=1&amp;vcp=1&amp;vop=1&amp;pid=20e1a5517&amp;color=0,55,96&amp;vtp=1&amp;bt=1&amp;bbb=1"/>
              <p:cNvSpPr/>
              <p:nvPr/>
            </p:nvSpPr>
            <p:spPr>
              <a:xfrm>
                <a:off x="502920" y="169845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下列选项正确的有(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41_1#e4c8b5c3e?vaa=1&amp;vcp=1&amp;vop=1&amp;pid=20e1a551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9845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3_1#e4c8b5c3e.bracket?vaa=1&amp;vcp=1&amp;vop=1&amp;pid=20e1a5517&amp;color=0,55,96&amp;vpa=6&amp;vtp=1&amp;bbb=1"/>
          <p:cNvSpPr/>
          <p:nvPr/>
        </p:nvSpPr>
        <p:spPr>
          <a:xfrm>
            <a:off x="5437442" y="1780240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1_2#e4c8b5c3e.choices?vaa=1&amp;vcp=1&amp;vop=1&amp;pid=20e1a5517&amp;color=0,55,96&amp;vtp=1&amp;bbb=1"/>
              <p:cNvSpPr/>
              <p:nvPr/>
            </p:nvSpPr>
            <p:spPr>
              <a:xfrm>
                <a:off x="502920" y="2069038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41_2#e4c8b5c3e.choices?vaa=1&amp;vcp=1&amp;vop=1&amp;pid=20e1a55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69038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2_1#e4c8b5c3e?vaa=1&amp;vcp=1&amp;vop=1&amp;pid=20e1a5517&amp;color=0,55,96&amp;vtp=1&amp;bbb=1&amp;hb=1"/>
              <p:cNvSpPr/>
              <p:nvPr/>
            </p:nvSpPr>
            <p:spPr>
              <a:xfrm>
                <a:off x="502920" y="2912254"/>
                <a:ext cx="10570464" cy="2309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，故A正确，B错误；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3×3−1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2×3+3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−2×3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42_1#e4c8b5c3e?vaa=1&amp;vcp=1&amp;vop=1&amp;pid=20e1a551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12254"/>
                <a:ext cx="10570464" cy="2309940"/>
              </a:xfrm>
              <a:prstGeom prst="rect">
                <a:avLst/>
              </a:prstGeom>
              <a:blipFill>
                <a:blip r:embed="rId5"/>
                <a:stretch>
                  <a:fillRect l="-1384" r="-865" b="-5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45_1#fd860fa8f?vaa=1&amp;vcp=1&amp;vop=1&amp;pid=20e1a5517&amp;color=0,55,96&amp;vtp=1&amp;bt=1&amp;bbb=1"/>
              <p:cNvSpPr/>
              <p:nvPr/>
            </p:nvSpPr>
            <p:spPr>
              <a:xfrm>
                <a:off x="502920" y="2283415"/>
                <a:ext cx="10570464" cy="548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[江苏盐城五校联盟2024高一期末]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45_1#fd860fa8f?vaa=1&amp;vcp=1&amp;vop=1&amp;pid=20e1a551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83415"/>
                <a:ext cx="10570464" cy="548259"/>
              </a:xfrm>
              <a:prstGeom prst="rect">
                <a:avLst/>
              </a:prstGeom>
              <a:blipFill>
                <a:blip r:embed="rId3"/>
                <a:stretch>
                  <a:fillRect l="-1384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7_1#fd860fa8f.blank?vaa=1&amp;vcp=1&amp;vop=1&amp;pid=20e1a5517&amp;color=0,55,96&amp;vpa=7&amp;vtp=1"/>
          <p:cNvSpPr/>
          <p:nvPr/>
        </p:nvSpPr>
        <p:spPr>
          <a:xfrm>
            <a:off x="7678865" y="2406858"/>
            <a:ext cx="311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46_1#fd860fa8f?vaa=1&amp;vcp=1&amp;vop=1&amp;pid=20e1a5517&amp;color=0,55,96&amp;vtp=1&amp;bbb=1"/>
              <p:cNvSpPr/>
              <p:nvPr/>
            </p:nvSpPr>
            <p:spPr>
              <a:xfrm>
                <a:off x="502920" y="2841960"/>
                <a:ext cx="10570464" cy="180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46_1#fd860fa8f?vaa=1&amp;vcp=1&amp;vop=1&amp;pid=20e1a55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41960"/>
                <a:ext cx="10570464" cy="1803400"/>
              </a:xfrm>
              <a:prstGeom prst="rect">
                <a:avLst/>
              </a:prstGeom>
              <a:blipFill>
                <a:blip r:embed="rId4"/>
                <a:stretch>
                  <a:fillRect l="-1384" b="-4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9_1#f9a938211?vcp=1&amp;vop=1&amp;pid=20e1a5517&amp;color=0,55,96&amp;vtp=1&amp;bt=1&amp;bbb=1"/>
              <p:cNvSpPr/>
              <p:nvPr/>
            </p:nvSpPr>
            <p:spPr>
              <a:xfrm>
                <a:off x="502920" y="1299164"/>
                <a:ext cx="10570464" cy="5251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[浙江杭州2025高一月考]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，求下列各式的值.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49_1#f9a938211?vcp=1&amp;vop=1&amp;pid=20e1a551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99164"/>
                <a:ext cx="10570464" cy="525145"/>
              </a:xfrm>
              <a:prstGeom prst="rect">
                <a:avLst/>
              </a:prstGeom>
              <a:blipFill>
                <a:blip r:embed="rId3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50_1#f9a938211?vcp=1&amp;vop=1&amp;pid=20e1a5517&amp;color=0,55,96&amp;vtp=1&amp;bbb=1"/>
              <p:cNvSpPr/>
              <p:nvPr/>
            </p:nvSpPr>
            <p:spPr>
              <a:xfrm>
                <a:off x="502920" y="1831485"/>
                <a:ext cx="10570464" cy="5251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50_1#f9a938211?vcp=1&amp;vop=1&amp;pid=20e1a55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31485"/>
                <a:ext cx="10570464" cy="525145"/>
              </a:xfrm>
              <a:prstGeom prst="rect">
                <a:avLst/>
              </a:prstGeom>
              <a:blipFill>
                <a:blip r:embed="rId4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51_1#0e485e917?vcp=1&amp;vop=1&amp;pid=f9a938211&amp;color=0,55,96&amp;vtp=1&amp;bbb=1"/>
              <p:cNvSpPr/>
              <p:nvPr/>
            </p:nvSpPr>
            <p:spPr>
              <a:xfrm>
                <a:off x="502920" y="2359233"/>
                <a:ext cx="10570464" cy="547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51_1#0e485e917?vcp=1&amp;vop=1&amp;pid=f9a9382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59233"/>
                <a:ext cx="10570464" cy="547434"/>
              </a:xfrm>
              <a:prstGeom prst="rect">
                <a:avLst/>
              </a:prstGeom>
              <a:blipFill>
                <a:blip r:embed="rId5"/>
                <a:stretch>
                  <a:fillRect l="-1384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52_1#0e485e917?vcp=1&amp;vop=1&amp;pid=f9a938211&amp;color=0,55,96&amp;vtp=1&amp;bbb=1"/>
              <p:cNvSpPr/>
              <p:nvPr/>
            </p:nvSpPr>
            <p:spPr>
              <a:xfrm>
                <a:off x="502920" y="2916763"/>
                <a:ext cx="10570464" cy="5475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52_1#0e485e917?vcp=1&amp;vop=1&amp;pid=f9a9382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16763"/>
                <a:ext cx="10570464" cy="547561"/>
              </a:xfrm>
              <a:prstGeom prst="rect">
                <a:avLst/>
              </a:prstGeom>
              <a:blipFill>
                <a:blip r:embed="rId6"/>
                <a:stretch>
                  <a:fillRect l="-1384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53_1#70de697bd?vcp=1&amp;vop=1&amp;pid=f9a938211&amp;color=0,55,96&amp;vtp=1&amp;bbb=1"/>
              <p:cNvSpPr/>
              <p:nvPr/>
            </p:nvSpPr>
            <p:spPr>
              <a:xfrm>
                <a:off x="502920" y="347391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53_1#70de697bd?vcp=1&amp;vop=1&amp;pid=f9a9382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73910"/>
                <a:ext cx="10570464" cy="360680"/>
              </a:xfrm>
              <a:prstGeom prst="rect">
                <a:avLst/>
              </a:prstGeom>
              <a:blipFill>
                <a:blip r:embed="rId7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54_1#70de697bd?vcp=1&amp;vop=1&amp;pid=f9a938211&amp;color=0,55,96&amp;vtp=1&amp;bbb=1"/>
              <p:cNvSpPr/>
              <p:nvPr/>
            </p:nvSpPr>
            <p:spPr>
              <a:xfrm>
                <a:off x="502920" y="3838401"/>
                <a:ext cx="10570464" cy="178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（提示：利用“1”的代换的方法）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16−6−5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54_1#70de697bd?vcp=1&amp;vop=1&amp;pid=f9a9382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38401"/>
                <a:ext cx="10570464" cy="1780159"/>
              </a:xfrm>
              <a:prstGeom prst="rect">
                <a:avLst/>
              </a:prstGeom>
              <a:blipFill>
                <a:blip r:embed="rId8"/>
                <a:stretch>
                  <a:fillRect l="-1384" b="-44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_5_BD#0ef192e8b?vcp=1&amp;pid=ba5d03531&amp;color=97,97,244&amp;vtp=1&amp;bt=1&amp;bbb=1"/>
              <p:cNvSpPr/>
              <p:nvPr/>
            </p:nvSpPr>
            <p:spPr>
              <a:xfrm>
                <a:off x="502920" y="792000"/>
                <a:ext cx="10570464" cy="35928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题型3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有关的求值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C_5_BD#0ef192e8b?vcp=1&amp;pid=ba5d03531&amp;color=97,97,244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359283"/>
              </a:xfrm>
              <a:prstGeom prst="rect">
                <a:avLst/>
              </a:prstGeom>
              <a:blipFill>
                <a:blip r:embed="rId3"/>
                <a:stretch>
                  <a:fillRect l="-1499" t="-8475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55_1#be2f12be1?vcp=1&amp;vop=1&amp;pid=0ef192e8b&amp;color=0,55,96&amp;vtp=1&amp;bbb=1"/>
              <p:cNvSpPr/>
              <p:nvPr/>
            </p:nvSpPr>
            <p:spPr>
              <a:xfrm>
                <a:off x="502920" y="1150266"/>
                <a:ext cx="10570464" cy="468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55_1#be2f12be1?vcp=1&amp;vop=1&amp;pid=0ef192e8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50266"/>
                <a:ext cx="10570464" cy="468757"/>
              </a:xfrm>
              <a:prstGeom prst="rect">
                <a:avLst/>
              </a:prstGeom>
              <a:blipFill>
                <a:blip r:embed="rId4"/>
                <a:stretch>
                  <a:fillRect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56_1#7e29dfc37?vcp=1&amp;vop=1&amp;pid=be2f12be1&amp;color=0,55,96&amp;vtp=1&amp;bbb=1"/>
              <p:cNvSpPr/>
              <p:nvPr/>
            </p:nvSpPr>
            <p:spPr>
              <a:xfrm>
                <a:off x="502920" y="1624992"/>
                <a:ext cx="10570464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56_1#7e29dfc37?vcp=1&amp;vop=1&amp;pid=be2f12b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24992"/>
                <a:ext cx="10570464" cy="457200"/>
              </a:xfrm>
              <a:prstGeom prst="rect">
                <a:avLst/>
              </a:prstGeom>
              <a:blipFill>
                <a:blip r:embed="rId5"/>
                <a:stretch>
                  <a:fillRect l="-1384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57_1#7e29dfc37?vcp=1&amp;vop=1&amp;pid=be2f12be1&amp;color=0,55,96&amp;vtp=1&amp;bbb=1&amp;hb=1"/>
              <p:cNvSpPr/>
              <p:nvPr/>
            </p:nvSpPr>
            <p:spPr>
              <a:xfrm>
                <a:off x="502920" y="2082192"/>
                <a:ext cx="10570464" cy="14845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AN.57_1#7e29dfc37?vcp=1&amp;vop=1&amp;pid=be2f12be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82192"/>
                <a:ext cx="10570464" cy="1484503"/>
              </a:xfrm>
              <a:prstGeom prst="rect">
                <a:avLst/>
              </a:prstGeom>
              <a:blipFill>
                <a:blip r:embed="rId6"/>
                <a:stretch>
                  <a:fillRect l="-1384" b="-53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58_1#1c6a3bc8e?vcp=1&amp;vop=1&amp;pid=be2f12be1&amp;color=0,55,96&amp;vtp=1&amp;bbb=1"/>
              <p:cNvSpPr/>
              <p:nvPr/>
            </p:nvSpPr>
            <p:spPr>
              <a:xfrm>
                <a:off x="502920" y="3576855"/>
                <a:ext cx="10570464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为三角形的内角，求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58_1#1c6a3bc8e?vcp=1&amp;vop=1&amp;pid=be2f12b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76855"/>
                <a:ext cx="10570464" cy="325565"/>
              </a:xfrm>
              <a:prstGeom prst="rect">
                <a:avLst/>
              </a:prstGeom>
              <a:blipFill>
                <a:blip r:embed="rId7"/>
                <a:stretch>
                  <a:fillRect l="-1384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59_1#1c6a3bc8e?vcp=1&amp;vop=1&amp;pid=be2f12be1&amp;color=0,55,96&amp;vtp=1&amp;bbb=1"/>
              <p:cNvSpPr/>
              <p:nvPr/>
            </p:nvSpPr>
            <p:spPr>
              <a:xfrm>
                <a:off x="502920" y="3906293"/>
                <a:ext cx="10570464" cy="2373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联立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x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x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x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x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x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x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59_1#1c6a3bc8e?vcp=1&amp;vop=1&amp;pid=be2f12b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06293"/>
                <a:ext cx="10570464" cy="2373059"/>
              </a:xfrm>
              <a:prstGeom prst="rect">
                <a:avLst/>
              </a:prstGeom>
              <a:blipFill>
                <a:blip r:embed="rId8"/>
                <a:stretch>
                  <a:fillRect l="-1384" b="-33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6e2ffdaca?vcp=1&amp;pid=0ef192e8b&amp;color=0,55,96&amp;vtp=1&amp;bt=1&amp;bbb=1&amp;hb=1"/>
              <p:cNvSpPr/>
              <p:nvPr/>
            </p:nvSpPr>
            <p:spPr>
              <a:xfrm>
                <a:off x="502920" y="2729692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三个式子中，已知其中一个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其他两个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，即“知一求二”，它们之间的关系是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=1±2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的值时，要注意根据角的终边位置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，利用三角函数线判断它们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的符号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6e2ffdaca?vcp=1&amp;pid=0ef192e8b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9692"/>
                <a:ext cx="10570464" cy="1611440"/>
              </a:xfrm>
              <a:prstGeom prst="rect">
                <a:avLst/>
              </a:prstGeom>
              <a:blipFill>
                <a:blip r:embed="rId3"/>
                <a:stretch>
                  <a:fillRect l="-1384" r="-138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0_1#f54c5b719?vaa=1&amp;vcp=1&amp;vop=1&amp;pid=0ef192e8b&amp;color=0,55,96&amp;vtp=1&amp;bt=1&amp;bbb=1"/>
              <p:cNvSpPr/>
              <p:nvPr/>
            </p:nvSpPr>
            <p:spPr>
              <a:xfrm>
                <a:off x="502920" y="2675718"/>
                <a:ext cx="10570464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60_1#f54c5b719?vaa=1&amp;vcp=1&amp;vop=1&amp;pid=0ef192e8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75718"/>
                <a:ext cx="10570464" cy="525907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2_1#f54c5b719.blank?vaa=1&amp;vcp=1&amp;vop=1&amp;pid=0ef192e8b&amp;color=0,55,96&amp;vpa=8&amp;vtp=1&amp;bbb=1&amp;rh=33.95504"/>
              <p:cNvSpPr/>
              <p:nvPr/>
            </p:nvSpPr>
            <p:spPr>
              <a:xfrm>
                <a:off x="6860857" y="2654762"/>
                <a:ext cx="238125" cy="4312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2_1#f54c5b719.blank?vaa=1&amp;vcp=1&amp;vop=1&amp;pid=0ef192e8b&amp;color=0,55,96&amp;vpa=8&amp;vtp=1&amp;bbb=1&amp;rh=33.9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0857" y="2654762"/>
                <a:ext cx="238125" cy="431229"/>
              </a:xfrm>
              <a:prstGeom prst="rect">
                <a:avLst/>
              </a:prstGeom>
              <a:blipFill>
                <a:blip r:embed="rId4"/>
                <a:stretch>
                  <a:fillRect b="-15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1_1#f54c5b719?vaa=1&amp;vcp=1&amp;vop=1&amp;pid=0ef192e8b&amp;color=0,55,96&amp;vtp=1&amp;bbb=1&amp;hb=1"/>
              <p:cNvSpPr/>
              <p:nvPr/>
            </p:nvSpPr>
            <p:spPr>
              <a:xfrm>
                <a:off x="502920" y="3202577"/>
                <a:ext cx="10570464" cy="1054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两边平方得,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</m:t>
                            </m:r>
                          </m:den>
                        </m:f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61_1#f54c5b719?vaa=1&amp;vcp=1&amp;vop=1&amp;pid=0ef192e8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02577"/>
                <a:ext cx="10570464" cy="1054100"/>
              </a:xfrm>
              <a:prstGeom prst="rect">
                <a:avLst/>
              </a:prstGeom>
              <a:blipFill>
                <a:blip r:embed="rId5"/>
                <a:stretch>
                  <a:fillRect l="-1384" b="-23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64_1#7d090b656?vcp=1&amp;vop=1&amp;pid=0ef192e8b&amp;color=0,55,96&amp;vtp=1&amp;bt=1&amp;bbb=1"/>
              <p:cNvSpPr/>
              <p:nvPr/>
            </p:nvSpPr>
            <p:spPr>
              <a:xfrm>
                <a:off x="502920" y="2525350"/>
                <a:ext cx="10570464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64_1#7d090b656?vcp=1&amp;vop=1&amp;pid=0ef192e8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25350"/>
                <a:ext cx="10570464" cy="461709"/>
              </a:xfrm>
              <a:prstGeom prst="rect">
                <a:avLst/>
              </a:prstGeom>
              <a:blipFill>
                <a:blip r:embed="rId3"/>
                <a:stretch>
                  <a:fillRect l="-1384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65_1#04f04793b?vcp=1&amp;vop=1&amp;pid=7d090b656&amp;color=0,55,96&amp;vtp=1&amp;bbb=1"/>
              <p:cNvSpPr/>
              <p:nvPr/>
            </p:nvSpPr>
            <p:spPr>
              <a:xfrm>
                <a:off x="502920" y="2991758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65_1#04f04793b?vcp=1&amp;vop=1&amp;pid=7d090b65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91758"/>
                <a:ext cx="10570464" cy="525844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66_1#04f04793b?vcp=1&amp;vop=1&amp;pid=7d090b656&amp;color=0,55,96&amp;vtp=1&amp;bbb=1"/>
              <p:cNvSpPr/>
              <p:nvPr/>
            </p:nvSpPr>
            <p:spPr>
              <a:xfrm>
                <a:off x="502920" y="3529032"/>
                <a:ext cx="10570464" cy="1003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,两边平方可得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66_1#04f04793b?vcp=1&amp;vop=1&amp;pid=7d090b65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29032"/>
                <a:ext cx="10570464" cy="1003300"/>
              </a:xfrm>
              <a:prstGeom prst="rect">
                <a:avLst/>
              </a:prstGeom>
              <a:blipFill>
                <a:blip r:embed="rId5"/>
                <a:stretch>
                  <a:fillRect l="-1384" b="-48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d5647ef5f.fixed?vcp=1&amp;pid=770889e3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d5647ef5f.fixed?vcp=1&amp;pid=770889e31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7.2</a:t>
            </a:r>
            <a:endParaRPr lang="en-US" altLang="zh-CN" sz="5400" dirty="0"/>
          </a:p>
        </p:txBody>
      </p:sp>
      <p:sp>
        <p:nvSpPr>
          <p:cNvPr id="4" name="C_2_BD#d5647ef5f.fixed?vcp=1&amp;pid=770889e31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任意角的三角函数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67_1#57588775e?vcp=1&amp;vop=1&amp;pid=7d090b656&amp;color=0,55,96&amp;vtp=1&amp;bt=1&amp;bbb=1"/>
              <p:cNvSpPr/>
              <p:nvPr/>
            </p:nvSpPr>
            <p:spPr>
              <a:xfrm>
                <a:off x="502920" y="79200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67_1#57588775e?vcp=1&amp;vop=1&amp;pid=7d090b65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68_1#57588775e?vcp=1&amp;vop=1&amp;pid=7d090b656&amp;color=0,55,96&amp;vtp=1&amp;bbb=1&amp;hb=1"/>
              <p:cNvSpPr/>
              <p:nvPr/>
            </p:nvSpPr>
            <p:spPr>
              <a:xfrm>
                <a:off x="502920" y="1164110"/>
                <a:ext cx="10570464" cy="497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6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</m:rad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6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</m:rad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6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|&gt;|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7_AN.68_1#57588775e?vcp=1&amp;vop=1&amp;pid=7d090b65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64110"/>
                <a:ext cx="10570464" cy="4978400"/>
              </a:xfrm>
              <a:prstGeom prst="rect">
                <a:avLst/>
              </a:prstGeom>
              <a:blipFill>
                <a:blip r:embed="rId4"/>
                <a:stretch>
                  <a:fillRect l="-1384" b="-15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68_1#57588775e?vcp=1&amp;vop=1&amp;pid=7d090b656&amp;color=0,55,96&amp;vtp=1&amp;bbb=1&amp;hb=1">
                <a:extLst>
                  <a:ext uri="{FF2B5EF4-FFF2-40B4-BE49-F238E27FC236}">
                    <a16:creationId xmlns:a16="http://schemas.microsoft.com/office/drawing/2014/main" id="{8E556E05-79AA-F62C-A4E2-233DA621B8D3}"/>
                  </a:ext>
                </a:extLst>
              </p:cNvPr>
              <p:cNvSpPr/>
              <p:nvPr/>
            </p:nvSpPr>
            <p:spPr>
              <a:xfrm>
                <a:off x="502920" y="2892761"/>
                <a:ext cx="10570464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=−2−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AN.68_1#57588775e?vcp=1&amp;vop=1&amp;pid=7d090b656&amp;color=0,55,96&amp;vtp=1&amp;bbb=1&amp;hb=1">
                <a:extLst>
                  <a:ext uri="{FF2B5EF4-FFF2-40B4-BE49-F238E27FC236}">
                    <a16:creationId xmlns:a16="http://schemas.microsoft.com/office/drawing/2014/main" id="{8E556E05-79AA-F62C-A4E2-233DA621B8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92761"/>
                <a:ext cx="10570464" cy="1230059"/>
              </a:xfrm>
              <a:prstGeom prst="rect">
                <a:avLst/>
              </a:prstGeom>
              <a:blipFill>
                <a:blip r:embed="rId2"/>
                <a:stretch>
                  <a:fillRect l="-577" b="-114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17225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125fc775?vcp=1&amp;pid=ba5d0353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三角函数式的化简与证明</a:t>
            </a:r>
            <a:endParaRPr lang="en-US" altLang="zh-CN" sz="2000" dirty="0"/>
          </a:p>
        </p:txBody>
      </p:sp>
      <p:sp>
        <p:nvSpPr>
          <p:cNvPr id="3" name="QO_6_BD.69_1#6c3d06ac9?vcp=1&amp;vop=1&amp;pid=7125fc775&amp;color=0,55,96&amp;vtp=1&amp;bbb=1"/>
          <p:cNvSpPr/>
          <p:nvPr/>
        </p:nvSpPr>
        <p:spPr>
          <a:xfrm>
            <a:off x="502920" y="123056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[陕西咸阳2025高一检测]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化简：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70_1#9e32264c4?vcp=1&amp;vop=1&amp;pid=6c3d06ac9&amp;color=0,55,96&amp;vtp=1&amp;bbb=1"/>
              <p:cNvSpPr/>
              <p:nvPr/>
            </p:nvSpPr>
            <p:spPr>
              <a:xfrm>
                <a:off x="502920" y="1599212"/>
                <a:ext cx="10570464" cy="459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70_1#9e32264c4?vcp=1&amp;vop=1&amp;pid=6c3d06ac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9212"/>
                <a:ext cx="10570464" cy="459359"/>
              </a:xfrm>
              <a:prstGeom prst="rect">
                <a:avLst/>
              </a:prstGeom>
              <a:blipFill>
                <a:blip r:embed="rId3"/>
                <a:stretch>
                  <a:fillRect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71_1#9e32264c4?vcp=1&amp;vop=1&amp;pid=6c3d06ac9&amp;color=0,55,96&amp;vtp=1&amp;bbb=1"/>
              <p:cNvSpPr/>
              <p:nvPr/>
            </p:nvSpPr>
            <p:spPr>
              <a:xfrm>
                <a:off x="502920" y="2067397"/>
                <a:ext cx="10570464" cy="903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71_1#9e32264c4?vcp=1&amp;vop=1&amp;pid=6c3d06ac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67397"/>
                <a:ext cx="10570464" cy="903859"/>
              </a:xfrm>
              <a:prstGeom prst="rect">
                <a:avLst/>
              </a:prstGeom>
              <a:blipFill>
                <a:blip r:embed="rId4"/>
                <a:stretch>
                  <a:fillRect l="-1384" b="-94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72_1#9d4756bdc?vcp=1&amp;vop=1&amp;pid=6c3d06ac9&amp;color=0,55,96&amp;vtp=1&amp;bbb=1"/>
              <p:cNvSpPr/>
              <p:nvPr/>
            </p:nvSpPr>
            <p:spPr>
              <a:xfrm>
                <a:off x="502920" y="2972970"/>
                <a:ext cx="10570464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72_1#9d4756bdc?vcp=1&amp;vop=1&amp;pid=6c3d06ac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72970"/>
                <a:ext cx="10570464" cy="508000"/>
              </a:xfrm>
              <a:prstGeom prst="rect">
                <a:avLst/>
              </a:prstGeom>
              <a:blipFill>
                <a:blip r:embed="rId5"/>
                <a:stretch>
                  <a:fillRect l="-1384" b="-132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73_1#9d4756bdc?vcp=1&amp;vop=1&amp;pid=6c3d06ac9&amp;color=0,55,96&amp;vtp=1&amp;bbb=1"/>
              <p:cNvSpPr/>
              <p:nvPr/>
            </p:nvSpPr>
            <p:spPr>
              <a:xfrm>
                <a:off x="502920" y="3480970"/>
                <a:ext cx="10570464" cy="15018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73_1#9d4756bdc?vcp=1&amp;vop=1&amp;pid=6c3d06ac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80970"/>
                <a:ext cx="10570464" cy="1501839"/>
              </a:xfrm>
              <a:prstGeom prst="rect">
                <a:avLst/>
              </a:prstGeom>
              <a:blipFill>
                <a:blip r:embed="rId6"/>
                <a:stretch>
                  <a:fillRect l="-1384" b="-56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8cd769584?vcp=1&amp;pid=7125fc775&amp;color=0,55,96&amp;vtp=1&amp;bt=1&amp;bbb=1&amp;hb=1"/>
              <p:cNvSpPr/>
              <p:nvPr/>
            </p:nvSpPr>
            <p:spPr>
              <a:xfrm>
                <a:off x="502920" y="1469853"/>
                <a:ext cx="10570464" cy="412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【方法总结】三角函数式常用的化简方法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1）通过减少函数名称，达到化简的目的.例如，把正切函数都化为正、余弦函数，即化切为弦.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2）对于含有根号的，常把根号里面的部分化成完全平方式，然后去根号达到化简的目的.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3）对于化简含高次的三角函数式，常借助因式分解或构造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以降低函数次数，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达到化简的目的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（注意：在应用平方关系式求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时，其正负号是由角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所在的象限决定的，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不可凭空想象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4）对于含有绝对值的式子，应根据角的范围，判断函数值的正负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（有时需要分情况讨论角的范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围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），去掉绝对值符号，达到化简的目的.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化简往往和求值结合在一起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，根据题目特征，可能需要先化简需要求值的式子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，再将已知条件代入求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，也可能需要将已知条件和需要求值的式子都进行化简，将化简后的已知条件代入化简后的式子求值.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8cd769584?vcp=1&amp;pid=7125fc775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69853"/>
                <a:ext cx="10570464" cy="4126040"/>
              </a:xfrm>
              <a:prstGeom prst="rect">
                <a:avLst/>
              </a:prstGeom>
              <a:blipFill>
                <a:blip r:embed="rId3"/>
                <a:stretch>
                  <a:fillRect l="-1384" r="-980" b="-3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4_1#1111bf7bb?vaa=1&amp;vcp=1&amp;vop=1&amp;pid=7125fc775&amp;color=0,55,96&amp;vtp=1&amp;bt=1&amp;bbb=1"/>
              <p:cNvSpPr/>
              <p:nvPr/>
            </p:nvSpPr>
            <p:spPr>
              <a:xfrm>
                <a:off x="502920" y="2037003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的结果为(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74_1#1111bf7bb?vaa=1&amp;vcp=1&amp;vop=1&amp;pid=7125fc77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37003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l="-1384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76_1#1111bf7bb.bracket?vaa=1&amp;vcp=1&amp;vop=1&amp;pid=7125fc775&amp;color=0,55,96&amp;vpa=9&amp;vtp=1"/>
          <p:cNvSpPr/>
          <p:nvPr/>
        </p:nvSpPr>
        <p:spPr>
          <a:xfrm>
            <a:off x="4520057" y="214946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4_2#1111bf7bb.choices?vaa=1&amp;vcp=1&amp;vop=1&amp;pid=7125fc775&amp;color=0,55,96&amp;vtp=1&amp;bbb=1"/>
              <p:cNvSpPr/>
              <p:nvPr/>
            </p:nvSpPr>
            <p:spPr>
              <a:xfrm>
                <a:off x="502920" y="2429370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68016" algn="l"/>
                    <a:tab pos="5310632" algn="l"/>
                    <a:tab pos="79532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74_2#1111bf7bb.choices?vaa=1&amp;vcp=1&amp;vop=1&amp;pid=7125fc77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29370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5_1#1111bf7bb?vaa=1&amp;vcp=1&amp;vop=1&amp;pid=7125fc775&amp;color=0,55,96&amp;vtp=1&amp;bbb=1"/>
              <p:cNvSpPr/>
              <p:nvPr/>
            </p:nvSpPr>
            <p:spPr>
              <a:xfrm>
                <a:off x="502920" y="2793860"/>
                <a:ext cx="10570464" cy="1976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75_1#1111bf7bb?vaa=1&amp;vcp=1&amp;vop=1&amp;pid=7125fc77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93860"/>
                <a:ext cx="10570464" cy="1976755"/>
              </a:xfrm>
              <a:prstGeom prst="rect">
                <a:avLst/>
              </a:prstGeom>
              <a:blipFill>
                <a:blip r:embed="rId5"/>
                <a:stretch>
                  <a:fillRect l="-1384" b="-7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78_1#e0c29f904?vcp=1&amp;vop=1&amp;pid=7125fc775&amp;color=0,55,96&amp;vtp=1&amp;bt=1&amp;bbb=1"/>
              <p:cNvSpPr/>
              <p:nvPr/>
            </p:nvSpPr>
            <p:spPr>
              <a:xfrm>
                <a:off x="502920" y="2109044"/>
                <a:ext cx="10570464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是第二象限角）.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78_1#e0c29f904?vcp=1&amp;vop=1&amp;pid=7125fc77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09044"/>
                <a:ext cx="10570464" cy="622300"/>
              </a:xfrm>
              <a:prstGeom prst="rect">
                <a:avLst/>
              </a:prstGeom>
              <a:blipFill>
                <a:blip r:embed="rId3"/>
                <a:stretch>
                  <a:fillRect l="-1384" b="-29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79_1#e0c29f904?vcp=1&amp;vop=1&amp;pid=7125fc775&amp;color=0,55,96&amp;vtp=1&amp;bbb=1"/>
              <p:cNvSpPr/>
              <p:nvPr/>
            </p:nvSpPr>
            <p:spPr>
              <a:xfrm>
                <a:off x="502920" y="2723216"/>
                <a:ext cx="10570464" cy="2214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79_1#e0c29f904?vcp=1&amp;vop=1&amp;pid=7125fc77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3216"/>
                <a:ext cx="10570464" cy="2214309"/>
              </a:xfrm>
              <a:prstGeom prst="rect">
                <a:avLst/>
              </a:prstGeom>
              <a:blipFill>
                <a:blip r:embed="rId4"/>
                <a:stretch>
                  <a:fillRect l="-1384" b="-35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80_1#5a3a0add4?vcp=1&amp;vop=1&amp;pid=7125fc775&amp;color=0,55,96&amp;vtp=1&amp;bt=1&amp;bbb=1"/>
              <p:cNvSpPr/>
              <p:nvPr/>
            </p:nvSpPr>
            <p:spPr>
              <a:xfrm>
                <a:off x="502920" y="2361964"/>
                <a:ext cx="10570464" cy="5064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[江苏无锡2025高一月考]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80_1#5a3a0add4?vcp=1&amp;vop=1&amp;pid=7125fc77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61964"/>
                <a:ext cx="10570464" cy="506476"/>
              </a:xfrm>
              <a:prstGeom prst="rect">
                <a:avLst/>
              </a:prstGeom>
              <a:blipFill>
                <a:blip r:embed="rId3"/>
                <a:stretch>
                  <a:fillRect l="-1384" b="-130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81_1#5a3a0add4?vcp=1&amp;vop=1&amp;pid=7125fc775&amp;color=0,55,96&amp;vtp=1&amp;bbb=1"/>
              <p:cNvSpPr/>
              <p:nvPr/>
            </p:nvSpPr>
            <p:spPr>
              <a:xfrm>
                <a:off x="502920" y="2870916"/>
                <a:ext cx="10570464" cy="18241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是第二或第四象限角.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是第二象限角时，原式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是第四象限角时，原式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81_1#5a3a0add4?vcp=1&amp;vop=1&amp;pid=7125fc77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70916"/>
                <a:ext cx="10570464" cy="1824101"/>
              </a:xfrm>
              <a:prstGeom prst="rect">
                <a:avLst/>
              </a:prstGeom>
              <a:blipFill>
                <a:blip r:embed="rId4"/>
                <a:stretch>
                  <a:fillRect l="-1384" b="-3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82_1#8ca8c5e97?vcp=1&amp;vop=1&amp;pid=7125fc775&amp;color=0,55,96&amp;vtp=1&amp;bt=1&amp;bbb=1"/>
              <p:cNvSpPr/>
              <p:nvPr/>
            </p:nvSpPr>
            <p:spPr>
              <a:xfrm>
                <a:off x="502920" y="1979059"/>
                <a:ext cx="10570464" cy="547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82_1#8ca8c5e97?vcp=1&amp;vop=1&amp;pid=7125fc77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79059"/>
                <a:ext cx="10570464" cy="547434"/>
              </a:xfrm>
              <a:prstGeom prst="rect">
                <a:avLst/>
              </a:prstGeom>
              <a:blipFill>
                <a:blip r:embed="rId3"/>
                <a:stretch>
                  <a:fillRect b="-15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83_1#8ca8c5e97?vcp=1&amp;vop=1&amp;pid=7125fc775&amp;color=0,55,96&amp;vtp=1&amp;bbb=1"/>
              <p:cNvSpPr/>
              <p:nvPr/>
            </p:nvSpPr>
            <p:spPr>
              <a:xfrm>
                <a:off x="502920" y="2528461"/>
                <a:ext cx="10570464" cy="2497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∵1−2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右边.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原等式成立.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83_1#8ca8c5e97?vcp=1&amp;vop=1&amp;pid=7125fc77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28461"/>
                <a:ext cx="10570464" cy="2497455"/>
              </a:xfrm>
              <a:prstGeom prst="rect">
                <a:avLst/>
              </a:prstGeom>
              <a:blipFill>
                <a:blip r:embed="rId4"/>
                <a:stretch>
                  <a:fillRect l="-1384" b="-58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db4b8cc74?vcp=1&amp;pid=7125fc775&amp;color=0,55,96&amp;vtp=1&amp;bt=1&amp;bbb=1&amp;hb=1"/>
          <p:cNvSpPr/>
          <p:nvPr/>
        </p:nvSpPr>
        <p:spPr>
          <a:xfrm>
            <a:off x="502920" y="230700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【方法总结】证明恒等式常用的思路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从一边证到另一边，一般由繁到简；②左右开弓，即证左边、右边都等于第三者；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③比较法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作差、作商法）.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证明三角恒等式与三角函数式的化简有相通的地方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，但是证明三角恒等式的目标性更明确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，即尽量使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等式两边的式子往同一个式子靠拢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常用的技巧有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①“1”的代换；②化切为弦.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84_1#8c9688848?vcp=1&amp;vop=1&amp;pid=7125fc775&amp;color=0,55,96&amp;vtp=1&amp;bt=1&amp;bbb=1"/>
              <p:cNvSpPr/>
              <p:nvPr/>
            </p:nvSpPr>
            <p:spPr>
              <a:xfrm>
                <a:off x="502920" y="2258904"/>
                <a:ext cx="10570464" cy="547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84_1#8c9688848?vcp=1&amp;vop=1&amp;pid=7125fc77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58904"/>
                <a:ext cx="10570464" cy="547434"/>
              </a:xfrm>
              <a:prstGeom prst="rect">
                <a:avLst/>
              </a:prstGeom>
              <a:blipFill>
                <a:blip r:embed="rId3"/>
                <a:stretch>
                  <a:fillRect l="-1384" b="-15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S.85_1#8c9688848?vcp=1&amp;vop=1&amp;pid=7125fc775&amp;color=0,55,96&amp;vtp=1&amp;bbb=1"/>
              <p:cNvSpPr/>
              <p:nvPr/>
            </p:nvSpPr>
            <p:spPr>
              <a:xfrm>
                <a:off x="502920" y="2808306"/>
                <a:ext cx="10570464" cy="189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S.85_1#8c9688848?vcp=1&amp;vop=1&amp;pid=7125fc77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08306"/>
                <a:ext cx="10570464" cy="1892300"/>
              </a:xfrm>
              <a:prstGeom prst="rect">
                <a:avLst/>
              </a:prstGeom>
              <a:blipFill>
                <a:blip r:embed="rId4"/>
                <a:stretch>
                  <a:fillRect l="-1384" b="-41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fb3a72a9b.fixed?vcp=1&amp;pid=d5647ef5f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fb3a72a9b.fixed?vcp=1&amp;pid=d5647ef5f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7.2.3</a:t>
            </a:r>
            <a:endParaRPr lang="en-US" altLang="zh-CN" sz="5400" dirty="0"/>
          </a:p>
        </p:txBody>
      </p:sp>
      <p:sp>
        <p:nvSpPr>
          <p:cNvPr id="4" name="C_3_BD#fb3a72a9b.fixed?vcp=1&amp;pid=d5647ef5f&amp;color=61,88,159&amp;vtp=1&amp;bbb=1&amp;h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5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同角三角函数的基本关系</a:t>
            </a:r>
          </a:p>
          <a:p>
            <a:pPr latinLnBrk="1">
              <a:lnSpc>
                <a:spcPts val="66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86_1#8f7273603?vcp=1&amp;vop=1&amp;pid=7125fc775&amp;color=0,55,96&amp;vtp=1&amp;bt=1&amp;bbb=1"/>
              <p:cNvSpPr/>
              <p:nvPr/>
            </p:nvSpPr>
            <p:spPr>
              <a:xfrm>
                <a:off x="502920" y="269978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，求证：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86_1#8f7273603?vcp=1&amp;vop=1&amp;pid=7125fc77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9978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87_1#8f7273603?vcp=1&amp;vop=1&amp;pid=7125fc775&amp;color=0,55,96&amp;vtp=1&amp;bbb=1&amp;hb=1"/>
              <p:cNvSpPr/>
              <p:nvPr/>
            </p:nvSpPr>
            <p:spPr>
              <a:xfrm>
                <a:off x="502920" y="3071894"/>
                <a:ext cx="10570464" cy="1280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已知可化为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,从而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，结论得证.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87_1#8f7273603?vcp=1&amp;vop=1&amp;pid=7125fc775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71894"/>
                <a:ext cx="10570464" cy="1280859"/>
              </a:xfrm>
              <a:prstGeom prst="rect">
                <a:avLst/>
              </a:prstGeom>
              <a:blipFill>
                <a:blip r:embed="rId4"/>
                <a:stretch>
                  <a:fillRect l="-1384" b="-109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bc6bbba1?vcp=1&amp;pid=ba5d03531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题型5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与参数有关的三角函数问题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88_1#f46e7a04d?vcp=1&amp;vop=1&amp;pid=1bc6bbba1&amp;color=0,55,96&amp;vtp=1&amp;bbb=1&amp;hb=1"/>
              <p:cNvSpPr/>
              <p:nvPr/>
            </p:nvSpPr>
            <p:spPr>
              <a:xfrm>
                <a:off x="502920" y="1183922"/>
                <a:ext cx="10570464" cy="6623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[湖北咸宁2024高一段考]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的两个根为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zh-CN" altLang="en-US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88_1#f46e7a04d?vcp=1&amp;vop=1&amp;pid=1bc6bbba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662305"/>
              </a:xfrm>
              <a:prstGeom prst="rect">
                <a:avLst/>
              </a:prstGeom>
              <a:blipFill>
                <a:blip r:embed="rId3"/>
                <a:stretch>
                  <a:fillRect l="-577" t="-10092" b="-211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89_1#f46e7a04d?vcp=1&amp;vop=1&amp;pid=1bc6bbba1&amp;color=0,55,96&amp;vtp=1&amp;bbb=1&amp;hb=1"/>
              <p:cNvSpPr/>
              <p:nvPr/>
            </p:nvSpPr>
            <p:spPr>
              <a:xfrm>
                <a:off x="502920" y="1850037"/>
                <a:ext cx="10570464" cy="222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（提示:先利用一元二次方程根与系数的关系列出有关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的式子,进而求解）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是方程的两个根，</a:t>
                </a:r>
                <a:endParaRPr lang="en-US" altLang="zh-CN" sz="1800" dirty="0"/>
              </a:p>
              <a:p>
                <a:pPr latinLnBrk="1">
                  <a:lnSpc>
                    <a:spcPts val="10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m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=(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−8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89_1#f46e7a04d?vcp=1&amp;vop=1&amp;pid=1bc6bbba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50037"/>
                <a:ext cx="10570464" cy="2222500"/>
              </a:xfrm>
              <a:prstGeom prst="rect">
                <a:avLst/>
              </a:prstGeom>
              <a:blipFill>
                <a:blip r:embed="rId4"/>
                <a:stretch>
                  <a:fillRect l="-13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90_1#5e1ce777e?vcp=1&amp;vop=1&amp;pid=f46e7a04d&amp;color=0,55,96&amp;vtp=1&amp;bbb=1"/>
              <p:cNvSpPr/>
              <p:nvPr/>
            </p:nvSpPr>
            <p:spPr>
              <a:xfrm>
                <a:off x="502920" y="4072537"/>
                <a:ext cx="10570464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90_1#5e1ce777e?vcp=1&amp;vop=1&amp;pid=f46e7a04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072537"/>
                <a:ext cx="10570464" cy="558800"/>
              </a:xfrm>
              <a:prstGeom prst="rect">
                <a:avLst/>
              </a:prstGeom>
              <a:blipFill>
                <a:blip r:embed="rId5"/>
                <a:stretch>
                  <a:fillRect l="-1384" b="-86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91_1#5e1ce777e?vcp=1&amp;vop=1&amp;pid=f46e7a04d&amp;color=0,55,96&amp;vtp=1&amp;bbb=1"/>
              <p:cNvSpPr/>
              <p:nvPr/>
            </p:nvSpPr>
            <p:spPr>
              <a:xfrm>
                <a:off x="502920" y="4618637"/>
                <a:ext cx="10570464" cy="60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91_1#5e1ce777e?vcp=1&amp;vop=1&amp;pid=f46e7a04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618637"/>
                <a:ext cx="10570464" cy="609600"/>
              </a:xfrm>
              <a:prstGeom prst="rect">
                <a:avLst/>
              </a:prstGeom>
              <a:blipFill>
                <a:blip r:embed="rId6"/>
                <a:stretch>
                  <a:fillRect l="-13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92_1#0cb3f5f4b?vcp=1&amp;vop=1&amp;pid=f46e7a04d&amp;color=0,55,96&amp;vtp=1&amp;bt=1&amp;bbb=1"/>
              <p:cNvSpPr/>
              <p:nvPr/>
            </p:nvSpPr>
            <p:spPr>
              <a:xfrm>
                <a:off x="502920" y="130107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（2）方程的两根及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92_1#0cb3f5f4b?vcp=1&amp;vop=1&amp;pid=f46e7a04d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0107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93_1#0cb3f5f4b?vcp=1&amp;vop=1&amp;pid=f46e7a04d&amp;color=0,55,96&amp;vtp=1&amp;bbb=1"/>
              <p:cNvSpPr/>
              <p:nvPr/>
            </p:nvSpPr>
            <p:spPr>
              <a:xfrm>
                <a:off x="502920" y="1673179"/>
                <a:ext cx="10570464" cy="40220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∴1+2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（此时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93_1#0cb3f5f4b?vcp=1&amp;vop=1&amp;pid=f46e7a04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73179"/>
                <a:ext cx="10570464" cy="4022090"/>
              </a:xfrm>
              <a:prstGeom prst="rect">
                <a:avLst/>
              </a:prstGeom>
              <a:blipFill>
                <a:blip r:embed="rId4"/>
                <a:stretch>
                  <a:fillRect l="-1384" b="-21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4_1#9b56b2f01?vaa=1&amp;vcp=1&amp;vop=1&amp;pid=1bc6bbba1&amp;color=0,55,96&amp;vtp=1&amp;bt=1&amp;bbb=1"/>
              <p:cNvSpPr/>
              <p:nvPr/>
            </p:nvSpPr>
            <p:spPr>
              <a:xfrm>
                <a:off x="502920" y="1924258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的两个实数根，则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94_1#9b56b2f01?vaa=1&amp;vcp=1&amp;vop=1&amp;pid=1bc6bbba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24258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l="-1384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6_1#9b56b2f01.bracket?vaa=1&amp;vcp=1&amp;vop=1&amp;pid=1bc6bbba1&amp;color=0,55,96&amp;vpa=10&amp;vtp=1"/>
          <p:cNvSpPr/>
          <p:nvPr/>
        </p:nvSpPr>
        <p:spPr>
          <a:xfrm>
            <a:off x="9767824" y="20397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94_2#9b56b2f01.choices?vaa=1&amp;vcp=1&amp;vop=1&amp;pid=1bc6bbba1&amp;color=0,55,96&amp;vtp=1&amp;bbb=1"/>
              <p:cNvSpPr/>
              <p:nvPr/>
            </p:nvSpPr>
            <p:spPr>
              <a:xfrm>
                <a:off x="502920" y="2319673"/>
                <a:ext cx="10570464" cy="4716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09291" algn="l"/>
                    <a:tab pos="5393182" algn="l"/>
                    <a:tab pos="80770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94_2#9b56b2f01.choices?vaa=1&amp;vcp=1&amp;vop=1&amp;pid=1bc6bbba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19673"/>
                <a:ext cx="10570464" cy="471678"/>
              </a:xfrm>
              <a:prstGeom prst="rect">
                <a:avLst/>
              </a:prstGeom>
              <a:blipFill>
                <a:blip r:embed="rId4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5_1#9b56b2f01?vaa=1&amp;vcp=1&amp;vop=1&amp;pid=1bc6bbba1&amp;color=0,55,96&amp;vtp=1&amp;bbb=1"/>
              <p:cNvSpPr/>
              <p:nvPr/>
            </p:nvSpPr>
            <p:spPr>
              <a:xfrm>
                <a:off x="502920" y="2802146"/>
                <a:ext cx="10570464" cy="2274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的两个实数根，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95_1#9b56b2f01?vaa=1&amp;vcp=1&amp;vop=1&amp;pid=1bc6bbba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02146"/>
                <a:ext cx="10570464" cy="2274888"/>
              </a:xfrm>
              <a:prstGeom prst="rect">
                <a:avLst/>
              </a:prstGeom>
              <a:blipFill>
                <a:blip r:embed="rId5"/>
                <a:stretch>
                  <a:fillRect l="-1384" b="-34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98_1#d2fd94bbc?vaa=1&amp;vcp=1&amp;vop=1&amp;pid=1bc6bbba1&amp;color=0,55,96&amp;vtp=1&amp;bt=1&amp;bbb=1"/>
              <p:cNvSpPr/>
              <p:nvPr/>
            </p:nvSpPr>
            <p:spPr>
              <a:xfrm>
                <a:off x="502920" y="178862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的两根，则实数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98_1#d2fd94bbc?vaa=1&amp;vcp=1&amp;vop=1&amp;pid=1bc6bbba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8862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00_1#d2fd94bbc.blank?vaa=1&amp;vcp=1&amp;vop=1&amp;pid=1bc6bbba1&amp;color=0,55,96&amp;vpa=11&amp;vtp=1&amp;bbb=1&amp;rh=26.51"/>
              <p:cNvSpPr/>
              <p:nvPr/>
            </p:nvSpPr>
            <p:spPr>
              <a:xfrm>
                <a:off x="7573073" y="1762333"/>
                <a:ext cx="882968" cy="3326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00_1#d2fd94bbc.blank?vaa=1&amp;vcp=1&amp;vop=1&amp;pid=1bc6bbba1&amp;color=0,55,96&amp;vpa=11&amp;vtp=1&amp;bbb=1&amp;rh=26.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073" y="1762333"/>
                <a:ext cx="882968" cy="332677"/>
              </a:xfrm>
              <a:prstGeom prst="rect">
                <a:avLst/>
              </a:prstGeom>
              <a:blipFill>
                <a:blip r:embed="rId4"/>
                <a:stretch>
                  <a:fillRect l="-2069" r="-3448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99_1#d2fd94bbc?vaa=1&amp;vcp=1&amp;vop=1&amp;pid=1bc6bbba1&amp;color=0,55,96&amp;vtp=1&amp;bbb=1"/>
              <p:cNvSpPr/>
              <p:nvPr/>
            </p:nvSpPr>
            <p:spPr>
              <a:xfrm>
                <a:off x="502920" y="2159208"/>
                <a:ext cx="10570464" cy="3109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10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−16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0&lt;1+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应舍去，又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99_1#d2fd94bbc?vaa=1&amp;vcp=1&amp;vop=1&amp;pid=1bc6bbba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59208"/>
                <a:ext cx="10570464" cy="3109659"/>
              </a:xfrm>
              <a:prstGeom prst="rect">
                <a:avLst/>
              </a:prstGeom>
              <a:blipFill>
                <a:blip r:embed="rId5"/>
                <a:stretch>
                  <a:fillRect l="-1384" b="-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02_1#ed1778d26?vcp=1&amp;vop=1&amp;pid=1bc6bbba1&amp;color=0,55,96&amp;vtp=1&amp;bt=1&amp;bbb=1&amp;hb=1"/>
              <p:cNvSpPr/>
              <p:nvPr/>
            </p:nvSpPr>
            <p:spPr>
              <a:xfrm>
                <a:off x="502920" y="834599"/>
                <a:ext cx="10570464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已知关于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的两个实根为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102_1#ed1778d26?vcp=1&amp;vop=1&amp;pid=1bc6bbba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834599"/>
                <a:ext cx="10570464" cy="935355"/>
              </a:xfrm>
              <a:prstGeom prst="rect">
                <a:avLst/>
              </a:prstGeom>
              <a:blipFill>
                <a:blip r:embed="rId3"/>
                <a:stretch>
                  <a:fillRect l="-1384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03_1#ed1778d26?vcp=1&amp;vop=1&amp;pid=1bc6bbba1&amp;color=0,55,96&amp;vtp=1&amp;bbb=1"/>
              <p:cNvSpPr/>
              <p:nvPr/>
            </p:nvSpPr>
            <p:spPr>
              <a:xfrm>
                <a:off x="502920" y="1781511"/>
                <a:ext cx="10570464" cy="43858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的两个实根为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=5−2=3&gt;0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03_1#ed1778d26?vcp=1&amp;vop=1&amp;pid=1bc6bbba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81511"/>
                <a:ext cx="10570464" cy="4385818"/>
              </a:xfrm>
              <a:prstGeom prst="rect">
                <a:avLst/>
              </a:prstGeom>
              <a:blipFill>
                <a:blip r:embed="rId4"/>
                <a:stretch>
                  <a:fillRect l="-1384" b="-19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f717ed2ea?vcp=1&amp;pid=1bc6bbba1&amp;color=0,55,96&amp;vtp=1&amp;bt=1&amp;bbb=1&amp;hb=1"/>
              <p:cNvSpPr/>
              <p:nvPr/>
            </p:nvSpPr>
            <p:spPr>
              <a:xfrm>
                <a:off x="502920" y="2943275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在同角三角函数的基本关系中，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可变换成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很容易与一元二次方程中的根与系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数的关系产生联系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为两根构造一元二次方程，则可利用上述关系解决相关问题.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f717ed2ea?vcp=1&amp;pid=1bc6bbba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3275"/>
                <a:ext cx="10570464" cy="1189355"/>
              </a:xfrm>
              <a:prstGeom prst="rect">
                <a:avLst/>
              </a:prstGeom>
              <a:blipFill>
                <a:blip r:embed="rId3"/>
                <a:stretch>
                  <a:fillRect l="-138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15abf6ea?vcp=1&amp;pid=fb3a72a9b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12648" cy="649224"/>
          </a:xfrm>
          <a:prstGeom prst="rect">
            <a:avLst/>
          </a:prstGeom>
        </p:spPr>
      </p:pic>
      <p:sp>
        <p:nvSpPr>
          <p:cNvPr id="3" name="C_4_BD#815abf6ea?vcp=1&amp;pid=fb3a72a9b&amp;color=61,88,159&amp;vtp=1&amp;bbb=1"/>
          <p:cNvSpPr/>
          <p:nvPr/>
        </p:nvSpPr>
        <p:spPr>
          <a:xfrm>
            <a:off x="1261872" y="856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481cfb6f0?vcp=1&amp;pid=815abf6ea&amp;color=0,55,96&amp;vtp=1&amp;bbb=1"/>
          <p:cNvSpPr/>
          <p:nvPr/>
        </p:nvSpPr>
        <p:spPr>
          <a:xfrm>
            <a:off x="502920" y="1571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04_1#3688db459?vaa=1&amp;vcp=1&amp;vop=1&amp;pid=481cfb6f0&amp;color=0,55,96&amp;vtp=1&amp;bbb=1"/>
              <p:cNvSpPr/>
              <p:nvPr/>
            </p:nvSpPr>
            <p:spPr>
              <a:xfrm>
                <a:off x="502920" y="2022757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04_1#3688db459?vaa=1&amp;vcp=1&amp;vop=1&amp;pid=481cfb6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22757"/>
                <a:ext cx="10570464" cy="461518"/>
              </a:xfrm>
              <a:prstGeom prst="rect">
                <a:avLst/>
              </a:prstGeom>
              <a:blipFill>
                <a:blip r:embed="rId4"/>
                <a:stretch>
                  <a:fillRect l="-1384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106_1#3688db459.bracket?vaa=1&amp;vcp=1&amp;vop=1&amp;pid=481cfb6f0&amp;color=0,55,96&amp;vpa=12&amp;vtp=1"/>
          <p:cNvSpPr/>
          <p:nvPr/>
        </p:nvSpPr>
        <p:spPr>
          <a:xfrm>
            <a:off x="5906961" y="215591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04_2#3688db459.choices?vaa=1&amp;vcp=1&amp;vop=1&amp;pid=481cfb6f0&amp;color=0,55,96&amp;vtp=1&amp;bbb=1"/>
              <p:cNvSpPr/>
              <p:nvPr/>
            </p:nvSpPr>
            <p:spPr>
              <a:xfrm>
                <a:off x="502920" y="2485100"/>
                <a:ext cx="10570464" cy="4714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91841" algn="l"/>
                    <a:tab pos="5532882" algn="l"/>
                    <a:tab pos="81596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04_2#3688db459.choices?vaa=1&amp;vcp=1&amp;vop=1&amp;pid=481cfb6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85100"/>
                <a:ext cx="10570464" cy="471424"/>
              </a:xfrm>
              <a:prstGeom prst="rect">
                <a:avLst/>
              </a:prstGeom>
              <a:blipFill>
                <a:blip r:embed="rId5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105_1#3688db459?vaa=1&amp;vcp=1&amp;vop=1&amp;pid=481cfb6f0&amp;color=0,55,96&amp;vtp=1&amp;bbb=1"/>
              <p:cNvSpPr/>
              <p:nvPr/>
            </p:nvSpPr>
            <p:spPr>
              <a:xfrm>
                <a:off x="502920" y="2967700"/>
                <a:ext cx="10570464" cy="220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105_1#3688db459?vaa=1&amp;vcp=1&amp;vop=1&amp;pid=481cfb6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7700"/>
                <a:ext cx="10570464" cy="2208340"/>
              </a:xfrm>
              <a:prstGeom prst="rect">
                <a:avLst/>
              </a:prstGeom>
              <a:blipFill>
                <a:blip r:embed="rId6"/>
                <a:stretch>
                  <a:fillRect l="-1384" b="-63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8_1#c45ebd8a1?vaa=1&amp;vcp=1&amp;vop=1&amp;pid=481cfb6f0&amp;color=0,55,96&amp;vtp=1&amp;bt=1&amp;bbb=1"/>
              <p:cNvSpPr/>
              <p:nvPr/>
            </p:nvSpPr>
            <p:spPr>
              <a:xfrm>
                <a:off x="502920" y="296111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08_1#c45ebd8a1?vaa=1&amp;vcp=1&amp;vop=1&amp;pid=481cfb6f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1118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0_1#c45ebd8a1.bracket?vaa=1&amp;vcp=1&amp;vop=1&amp;pid=481cfb6f0&amp;color=0,55,96&amp;vpa=13&amp;vtp=1"/>
          <p:cNvSpPr/>
          <p:nvPr/>
        </p:nvSpPr>
        <p:spPr>
          <a:xfrm>
            <a:off x="5296281" y="304290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108_2#c45ebd8a1.choices?vaa=1&amp;vcp=1&amp;vop=1&amp;pid=481cfb6f0&amp;color=0,55,96&amp;vtp=1&amp;bbb=1"/>
          <p:cNvSpPr/>
          <p:nvPr/>
        </p:nvSpPr>
        <p:spPr>
          <a:xfrm>
            <a:off x="502920" y="3331705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09_1#c45ebd8a1?vaa=1&amp;vcp=1&amp;vop=1&amp;pid=481cfb6f0&amp;color=0,55,96&amp;vtp=1&amp;bbb=1"/>
              <p:cNvSpPr/>
              <p:nvPr/>
            </p:nvSpPr>
            <p:spPr>
              <a:xfrm>
                <a:off x="502920" y="3738168"/>
                <a:ext cx="10570464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09_1#c45ebd8a1?vaa=1&amp;vcp=1&amp;vop=1&amp;pid=481cfb6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38168"/>
                <a:ext cx="10570464" cy="363284"/>
              </a:xfrm>
              <a:prstGeom prst="rect">
                <a:avLst/>
              </a:prstGeom>
              <a:blipFill>
                <a:blip r:embed="rId4"/>
                <a:stretch>
                  <a:fillRect l="-1384" r="-92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2_1#c3dbbab00?vaa=1&amp;vcp=1&amp;vop=1&amp;pid=481cfb6f0&amp;color=0,55,96&amp;vtp=1&amp;bt=1&amp;bbb=1"/>
              <p:cNvSpPr/>
              <p:nvPr/>
            </p:nvSpPr>
            <p:spPr>
              <a:xfrm>
                <a:off x="502920" y="2496965"/>
                <a:ext cx="10570464" cy="6221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2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12_1#c3dbbab00?vaa=1&amp;vcp=1&amp;vop=1&amp;pid=481cfb6f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96965"/>
                <a:ext cx="10570464" cy="622110"/>
              </a:xfrm>
              <a:prstGeom prst="rect">
                <a:avLst/>
              </a:prstGeom>
              <a:blipFill>
                <a:blip r:embed="rId3"/>
                <a:stretch>
                  <a:fillRect l="-1384" b="-205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14_1#c3dbbab00.blank?vaa=1&amp;vcp=1&amp;vop=1&amp;pid=481cfb6f0&amp;color=0,55,96&amp;vpa=14&amp;vtp=1&amp;bbb=1&amp;rh=38.18504"/>
              <p:cNvSpPr/>
              <p:nvPr/>
            </p:nvSpPr>
            <p:spPr>
              <a:xfrm>
                <a:off x="6537007" y="2568339"/>
                <a:ext cx="602806" cy="4849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6161F4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6161F4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14_1#c3dbbab00.blank?vaa=1&amp;vcp=1&amp;vop=1&amp;pid=481cfb6f0&amp;color=0,55,96&amp;vpa=14&amp;vtp=1&amp;bbb=1&amp;rh=38.1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7007" y="2568339"/>
                <a:ext cx="602806" cy="484950"/>
              </a:xfrm>
              <a:prstGeom prst="rect">
                <a:avLst/>
              </a:prstGeom>
              <a:blipFill>
                <a:blip r:embed="rId4"/>
                <a:stretch>
                  <a:fillRect b="-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13_1#c3dbbab00?vaa=1&amp;vcp=1&amp;vop=1&amp;pid=481cfb6f0&amp;color=0,55,96&amp;vtp=1&amp;bbb=1"/>
              <p:cNvSpPr/>
              <p:nvPr/>
            </p:nvSpPr>
            <p:spPr>
              <a:xfrm>
                <a:off x="502920" y="3127203"/>
                <a:ext cx="10570464" cy="14267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13_1#c3dbbab00?vaa=1&amp;vcp=1&amp;vop=1&amp;pid=481cfb6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27203"/>
                <a:ext cx="10570464" cy="1426718"/>
              </a:xfrm>
              <a:prstGeom prst="rect">
                <a:avLst/>
              </a:prstGeom>
              <a:blipFill>
                <a:blip r:embed="rId5"/>
                <a:stretch>
                  <a:fillRect l="-1384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29f5a4914?lid=beb673cd4&amp;cid=beb673cd4&amp;vtp=1&amp;bt=1&amp;bbb=1">
            <a:hlinkClick r:id="rId3" action="ppaction://hlinksldjump"/>
          </p:cNvPr>
          <p:cNvSpPr/>
          <p:nvPr/>
        </p:nvSpPr>
        <p:spPr>
          <a:xfrm>
            <a:off x="6803136" y="215798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同角三角函数的基本关系式</a:t>
            </a:r>
            <a:endParaRPr lang="en-US" altLang="zh-CN" sz="2000" dirty="0"/>
          </a:p>
        </p:txBody>
      </p:sp>
      <p:sp>
        <p:nvSpPr>
          <p:cNvPr id="3" name="C_1#目录1:29f5a4914?lid=21a99e830&amp;cid=21a99e830&amp;vtp=1&amp;bbb=1">
            <a:hlinkClick r:id="rId3" action="ppaction://hlinksldjump"/>
          </p:cNvPr>
          <p:cNvSpPr/>
          <p:nvPr/>
        </p:nvSpPr>
        <p:spPr>
          <a:xfrm>
            <a:off x="6803136" y="247573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关系式的常用等价变形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1#目录1:29f5a4914?lid=46e76360e&amp;cid=46e76360e&amp;vtp=1&amp;bbb=1">
                <a:hlinkClick r:id="rId4" action="ppaction://hlinksldjump"/>
              </p:cNvPr>
              <p:cNvSpPr/>
              <p:nvPr/>
            </p:nvSpPr>
            <p:spPr>
              <a:xfrm>
                <a:off x="6787896" y="4048506"/>
                <a:ext cx="5404104" cy="32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700"/>
                  </a:lnSpc>
                </a:pP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要点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之间的恒等式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C_1#目录1:29f5a4914?lid=46e76360e&amp;cid=46e76360e&amp;vtp=1&amp;bbb=1">
                <a:hlinkClick r:id="rId4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7896" y="4048506"/>
                <a:ext cx="5404104" cy="320040"/>
              </a:xfrm>
              <a:prstGeom prst="rect">
                <a:avLst/>
              </a:prstGeom>
              <a:blipFill>
                <a:blip r:embed="rId5"/>
                <a:stretch>
                  <a:fillRect l="-2935" t="-20755" r="-2483" b="-47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1#目录1:29f5a4914?lid=0488bbbd1&amp;cid=0488bbbd1&amp;vtp=1&amp;bbb=1">
            <a:hlinkClick r:id="rId6" action="ppaction://hlinksldjump"/>
          </p:cNvPr>
          <p:cNvSpPr/>
          <p:nvPr/>
        </p:nvSpPr>
        <p:spPr>
          <a:xfrm>
            <a:off x="6787896" y="549097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易错点1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未注意开方结果的符号而致错</a:t>
            </a:r>
            <a:endParaRPr lang="en-US" altLang="zh-CN" sz="2000" dirty="0"/>
          </a:p>
        </p:txBody>
      </p:sp>
      <p:sp>
        <p:nvSpPr>
          <p:cNvPr id="6" name="C_1#目录1:29f5a4914?lid=83dbfe8da&amp;cid=83dbfe8da&amp;vtp=1&amp;bbb=1">
            <a:hlinkClick r:id="rId7" action="ppaction://hlinksldjump"/>
          </p:cNvPr>
          <p:cNvSpPr/>
          <p:nvPr/>
        </p:nvSpPr>
        <p:spPr>
          <a:xfrm>
            <a:off x="6787896" y="580872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易错点2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忽视取值范围而致错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6_1#e1d3b5f32?vaa=1&amp;vcp=1&amp;vop=1&amp;pid=481cfb6f0&amp;color=0,55,96&amp;vtp=1&amp;bt=1&amp;bbb=1"/>
              <p:cNvSpPr/>
              <p:nvPr/>
            </p:nvSpPr>
            <p:spPr>
              <a:xfrm>
                <a:off x="502920" y="3034937"/>
                <a:ext cx="10570464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16_1#e1d3b5f32?vaa=1&amp;vcp=1&amp;vop=1&amp;pid=481cfb6f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34937"/>
                <a:ext cx="10570464" cy="508000"/>
              </a:xfrm>
              <a:prstGeom prst="rect">
                <a:avLst/>
              </a:prstGeom>
              <a:blipFill>
                <a:blip r:embed="rId3"/>
                <a:stretch>
                  <a:fillRect l="-1384" b="-132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18_1#e1d3b5f32.blank?vaa=1&amp;vcp=1&amp;vop=1&amp;pid=481cfb6f0&amp;color=0,55,96&amp;vpa=15&amp;vtp=1"/>
          <p:cNvSpPr/>
          <p:nvPr/>
        </p:nvSpPr>
        <p:spPr>
          <a:xfrm>
            <a:off x="3090736" y="3109613"/>
            <a:ext cx="311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17_1#e1d3b5f32?vaa=1&amp;vcp=1&amp;vop=1&amp;pid=481cfb6f0&amp;color=0,55,96&amp;vtp=1&amp;bbb=1"/>
              <p:cNvSpPr/>
              <p:nvPr/>
            </p:nvSpPr>
            <p:spPr>
              <a:xfrm>
                <a:off x="502920" y="3534809"/>
                <a:ext cx="10570464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40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∘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40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∘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17_1#e1d3b5f32?vaa=1&amp;vcp=1&amp;vop=1&amp;pid=481cfb6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34809"/>
                <a:ext cx="10570464" cy="508000"/>
              </a:xfrm>
              <a:prstGeom prst="rect">
                <a:avLst/>
              </a:prstGeom>
              <a:blipFill>
                <a:blip r:embed="rId4"/>
                <a:stretch>
                  <a:fillRect l="-1384" b="-132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20_1#503a5027f?vcp=1&amp;vop=1&amp;pid=481cfb6f0&amp;color=0,55,96&amp;vtp=1&amp;bt=1&amp;bbb=1"/>
              <p:cNvSpPr/>
              <p:nvPr/>
            </p:nvSpPr>
            <p:spPr>
              <a:xfrm>
                <a:off x="502920" y="2726296"/>
                <a:ext cx="10570464" cy="547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20_1#503a5027f?vcp=1&amp;vop=1&amp;pid=481cfb6f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6296"/>
                <a:ext cx="10570464" cy="547434"/>
              </a:xfrm>
              <a:prstGeom prst="rect">
                <a:avLst/>
              </a:prstGeom>
              <a:blipFill>
                <a:blip r:embed="rId3"/>
                <a:stretch>
                  <a:fillRect l="-1384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21_1#503a5027f?vcp=1&amp;vop=1&amp;pid=481cfb6f0&amp;color=0,55,96&amp;vtp=1&amp;bbb=1"/>
              <p:cNvSpPr/>
              <p:nvPr/>
            </p:nvSpPr>
            <p:spPr>
              <a:xfrm>
                <a:off x="502920" y="3275697"/>
                <a:ext cx="10570464" cy="1039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21_1#503a5027f?vcp=1&amp;vop=1&amp;pid=481cfb6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75697"/>
                <a:ext cx="10570464" cy="1039559"/>
              </a:xfrm>
              <a:prstGeom prst="rect">
                <a:avLst/>
              </a:prstGeom>
              <a:blipFill>
                <a:blip r:embed="rId4"/>
                <a:stretch>
                  <a:fillRect l="-1384" b="-76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6f1d512a?vcp=1&amp;pid=815abf6ea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22_1#8816ecbed?vaa=1&amp;vcp=1&amp;vop=1&amp;pid=16f1d512a&amp;color=0,55,96&amp;vtp=1&amp;bbb=1&amp;hb=1"/>
              <p:cNvSpPr/>
              <p:nvPr/>
            </p:nvSpPr>
            <p:spPr>
              <a:xfrm>
                <a:off x="502920" y="1280808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[山东德州2024高一月考]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在平面直角坐标系中，角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的顶点为坐标原点，始边与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轴的非负半轴重合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的终边经过点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22_1#8816ecbed?vaa=1&amp;vcp=1&amp;vop=1&amp;pid=16f1d512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0808"/>
                <a:ext cx="10570464" cy="838200"/>
              </a:xfrm>
              <a:prstGeom prst="rect">
                <a:avLst/>
              </a:prstGeom>
              <a:blipFill>
                <a:blip r:embed="rId3"/>
                <a:stretch>
                  <a:fillRect l="-1384" r="-126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24_1#8816ecbed.bracket?vaa=1&amp;vcp=1&amp;vop=1&amp;pid=16f1d512a&amp;color=0,55,96&amp;vpa=16&amp;vtp=1"/>
          <p:cNvSpPr/>
          <p:nvPr/>
        </p:nvSpPr>
        <p:spPr>
          <a:xfrm>
            <a:off x="6744399" y="190972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22_2#8816ecbed.choices?vaa=1&amp;vcp=1&amp;vop=1&amp;pid=16f1d512a&amp;color=0,55,96&amp;vtp=1&amp;bbb=1"/>
              <p:cNvSpPr/>
              <p:nvPr/>
            </p:nvSpPr>
            <p:spPr>
              <a:xfrm>
                <a:off x="502920" y="2129373"/>
                <a:ext cx="10570464" cy="525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04516" algn="l"/>
                    <a:tab pos="5196332" algn="l"/>
                    <a:tab pos="79786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±5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22_2#8816ecbed.choices?vaa=1&amp;vcp=1&amp;vop=1&amp;pid=16f1d512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29373"/>
                <a:ext cx="10570464" cy="525780"/>
              </a:xfrm>
              <a:prstGeom prst="rect">
                <a:avLst/>
              </a:prstGeom>
              <a:blipFill>
                <a:blip r:embed="rId4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23_1#8816ecbed?vaa=1&amp;vcp=1&amp;vop=1&amp;pid=16f1d512a&amp;color=0,55,96&amp;vtp=1&amp;bbb=1&amp;hb=1"/>
              <p:cNvSpPr/>
              <p:nvPr/>
            </p:nvSpPr>
            <p:spPr>
              <a:xfrm>
                <a:off x="502920" y="2667027"/>
                <a:ext cx="10570464" cy="1130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的终边经过点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5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3×(−2)+2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2×(−2)−1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23_1#8816ecbed?vaa=1&amp;vcp=1&amp;vop=1&amp;pid=16f1d512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67027"/>
                <a:ext cx="10570464" cy="1130300"/>
              </a:xfrm>
              <a:prstGeom prst="rect">
                <a:avLst/>
              </a:prstGeom>
              <a:blipFill>
                <a:blip r:embed="rId5"/>
                <a:stretch>
                  <a:fillRect l="-1384" b="-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26_1#b4f6f5cc9?vaa=1&amp;vcp=1&amp;vop=1&amp;pid=16f1d512a&amp;color=0,55,96&amp;vtp=1&amp;bt=1&amp;bbb=1"/>
              <p:cNvSpPr/>
              <p:nvPr/>
            </p:nvSpPr>
            <p:spPr>
              <a:xfrm>
                <a:off x="502920" y="1060627"/>
                <a:ext cx="10570464" cy="573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26_1#b4f6f5cc9?vaa=1&amp;vcp=1&amp;vop=1&amp;pid=16f1d512a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60627"/>
                <a:ext cx="10570464" cy="573659"/>
              </a:xfrm>
              <a:prstGeom prst="rect">
                <a:avLst/>
              </a:prstGeom>
              <a:blipFill>
                <a:blip r:embed="rId3"/>
                <a:stretch>
                  <a:fillRect l="-1384" b="-138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28_1#b4f6f5cc9.blank?vaa=1&amp;vcp=1&amp;vop=1&amp;pid=16f1d512a&amp;color=0,55,96&amp;vpa=17&amp;vtp=1&amp;bbb=1&amp;rh=34.06504"/>
              <p:cNvSpPr/>
              <p:nvPr/>
            </p:nvSpPr>
            <p:spPr>
              <a:xfrm>
                <a:off x="5191823" y="1086916"/>
                <a:ext cx="346075" cy="4326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28_1#b4f6f5cc9.blank?vaa=1&amp;vcp=1&amp;vop=1&amp;pid=16f1d512a&amp;color=0,55,96&amp;vpa=17&amp;vtp=1&amp;bbb=1&amp;rh=34.06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823" y="1086916"/>
                <a:ext cx="346075" cy="432626"/>
              </a:xfrm>
              <a:prstGeom prst="rect">
                <a:avLst/>
              </a:prstGeom>
              <a:blipFill>
                <a:blip r:embed="rId4"/>
                <a:stretch>
                  <a:fillRect b="-169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27_1#b4f6f5cc9?vaa=1&amp;vcp=1&amp;vop=1&amp;pid=16f1d512a&amp;color=0,55,96&amp;vtp=1&amp;bbb=1"/>
              <p:cNvSpPr/>
              <p:nvPr/>
            </p:nvSpPr>
            <p:spPr>
              <a:xfrm>
                <a:off x="502920" y="1635112"/>
                <a:ext cx="10570464" cy="43011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)+(1+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27_1#b4f6f5cc9?vaa=1&amp;vcp=1&amp;vop=1&amp;pid=16f1d512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35112"/>
                <a:ext cx="10570464" cy="4301109"/>
              </a:xfrm>
              <a:prstGeom prst="rect">
                <a:avLst/>
              </a:prstGeom>
              <a:blipFill>
                <a:blip r:embed="rId5"/>
                <a:stretch>
                  <a:fillRect l="-1384" b="-18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30_1#50a4ca041?vaa=1&amp;vcp=1&amp;vop=1&amp;pid=16f1d512a&amp;color=0,55,96&amp;vtp=1&amp;bt=1&amp;bbb=1&amp;hb=1"/>
              <p:cNvSpPr/>
              <p:nvPr/>
            </p:nvSpPr>
            <p:spPr>
              <a:xfrm>
                <a:off x="502920" y="2497061"/>
                <a:ext cx="10570464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的两个实根，且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30_1#50a4ca041?vaa=1&amp;vcp=1&amp;vop=1&amp;pid=16f1d512a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97061"/>
                <a:ext cx="10570464" cy="935355"/>
              </a:xfrm>
              <a:prstGeom prst="rect">
                <a:avLst/>
              </a:prstGeom>
              <a:blipFill>
                <a:blip r:embed="rId3"/>
                <a:stretch>
                  <a:fillRect l="-1384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32_1#50a4ca041.blank?vaa=1&amp;vcp=1&amp;vop=1&amp;pid=16f1d512a&amp;color=0,55,96&amp;vpa=18&amp;vtp=1"/>
          <p:cNvSpPr/>
          <p:nvPr/>
        </p:nvSpPr>
        <p:spPr>
          <a:xfrm>
            <a:off x="9660573" y="2610281"/>
            <a:ext cx="311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33_1#50a4ca041.blank?vaa=1&amp;vcp=1&amp;vop=1&amp;pid=16f1d512a&amp;color=0,55,96&amp;vpa=19&amp;vtp=1&amp;bbb=1&amp;rh=32.4"/>
              <p:cNvSpPr/>
              <p:nvPr/>
            </p:nvSpPr>
            <p:spPr>
              <a:xfrm>
                <a:off x="1899476" y="2994709"/>
                <a:ext cx="238125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33_1#50a4ca041.blank?vaa=1&amp;vcp=1&amp;vop=1&amp;pid=16f1d512a&amp;color=0,55,96&amp;vpa=19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9476" y="2994709"/>
                <a:ext cx="238125" cy="411480"/>
              </a:xfrm>
              <a:prstGeom prst="rect">
                <a:avLst/>
              </a:prstGeom>
              <a:blipFill>
                <a:blip r:embed="rId4"/>
                <a:stretch>
                  <a:fillRect t="-1471" b="-161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31_1#50a4ca041?vaa=1&amp;vcp=1&amp;vop=1&amp;pid=16f1d512a&amp;color=0,55,96&amp;vtp=1&amp;bbb=1&amp;hb=1"/>
              <p:cNvSpPr/>
              <p:nvPr/>
            </p:nvSpPr>
            <p:spPr>
              <a:xfrm>
                <a:off x="502920" y="3432606"/>
                <a:ext cx="10570464" cy="11221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=±2.∵3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.故有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，从而得到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131_1#50a4ca041?vaa=1&amp;vcp=1&amp;vop=1&amp;pid=16f1d512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32606"/>
                <a:ext cx="10570464" cy="1122109"/>
              </a:xfrm>
              <a:prstGeom prst="rect">
                <a:avLst/>
              </a:prstGeom>
              <a:blipFill>
                <a:blip r:embed="rId5"/>
                <a:stretch>
                  <a:fillRect l="-1384" b="-76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135_1#cb217e32b?htil=2&amp;vaa=1&amp;vcp=1&amp;vop=1&amp;pid=16f1d512a&amp;color=0,55,96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5876" y="1180388"/>
            <a:ext cx="1188720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135_2#cb217e32b?htil=2&amp;vaa=1&amp;vcp=1&amp;vop=1&amp;pid=16f1d512a&amp;color=0,55,96&amp;vtp=1&amp;bt=1&amp;bbb=1&amp;hb=1&amp;hs=1"/>
              <p:cNvSpPr/>
              <p:nvPr/>
            </p:nvSpPr>
            <p:spPr>
              <a:xfrm>
                <a:off x="502920" y="1116380"/>
                <a:ext cx="9244584" cy="13967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[江苏无锡2025高一调研]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《周髀算经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》中给出的弦图是由四个全等的直角三角形和中间一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个小正方形拼成的一个大的正方形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.若图中所示的角为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，且小正方形与大正方</a:t>
                </a: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形的面积之比为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1:25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9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B_6_BD.135_2#cb217e32b?htil=2&amp;vaa=1&amp;vcp=1&amp;vop=1&amp;pid=16f1d512a&amp;color=0,55,96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16380"/>
                <a:ext cx="9244584" cy="1396746"/>
              </a:xfrm>
              <a:prstGeom prst="rect">
                <a:avLst/>
              </a:prstGeom>
              <a:blipFill>
                <a:blip r:embed="rId4"/>
                <a:stretch>
                  <a:fillRect l="-1583" r="-1517" b="-100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37_1#cb217e32b.blank?vaa=1&amp;vcp=1&amp;vop=1&amp;pid=16f1d512a&amp;color=0,55,96&amp;vpa=20&amp;vtp=1&amp;bbb=1&amp;rh=33.94"/>
              <p:cNvSpPr/>
              <p:nvPr/>
            </p:nvSpPr>
            <p:spPr>
              <a:xfrm>
                <a:off x="3783266" y="2017000"/>
                <a:ext cx="238125" cy="4310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37_1#cb217e32b.blank?vaa=1&amp;vcp=1&amp;vop=1&amp;pid=16f1d512a&amp;color=0,55,96&amp;vpa=20&amp;vtp=1&amp;bbb=1&amp;rh=33.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3266" y="2017000"/>
                <a:ext cx="238125" cy="431038"/>
              </a:xfrm>
              <a:prstGeom prst="rect">
                <a:avLst/>
              </a:prstGeom>
              <a:blipFill>
                <a:blip r:embed="rId5"/>
                <a:stretch>
                  <a:fillRect b="-14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36_1#cb217e32b?vaa=1&amp;vcp=1&amp;vop=1&amp;pid=16f1d512a&amp;color=0,55,96&amp;vtp=1&amp;bbb=1&amp;hs=1"/>
              <p:cNvSpPr/>
              <p:nvPr/>
            </p:nvSpPr>
            <p:spPr>
              <a:xfrm>
                <a:off x="502920" y="2508364"/>
                <a:ext cx="10570464" cy="3395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根据题意,可设大正方形和小正方形的边长分别为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136_1#cb217e32b?vaa=1&amp;vcp=1&amp;vop=1&amp;pid=16f1d512a&amp;color=0,55,96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08364"/>
                <a:ext cx="10570464" cy="3395853"/>
              </a:xfrm>
              <a:prstGeom prst="rect">
                <a:avLst/>
              </a:prstGeom>
              <a:blipFill>
                <a:blip r:embed="rId6"/>
                <a:stretch>
                  <a:fillRect l="-1384" b="-23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39_1#fa27ef8d6?vcp=1&amp;vop=1&amp;pid=16f1d512a&amp;color=0,55,96&amp;vtp=1&amp;bt=1&amp;bbb=1"/>
              <p:cNvSpPr/>
              <p:nvPr/>
            </p:nvSpPr>
            <p:spPr>
              <a:xfrm>
                <a:off x="502920" y="110288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[黑龙江齐齐哈尔2025高一月考]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的一元二次方程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的两根.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39_1#fa27ef8d6?vcp=1&amp;vop=1&amp;pid=16f1d512a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02886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40_1#f2cf48b86?vcp=1&amp;vop=1&amp;pid=fa27ef8d6&amp;color=0,55,96&amp;vtp=1&amp;bbb=1"/>
              <p:cNvSpPr/>
              <p:nvPr/>
            </p:nvSpPr>
            <p:spPr>
              <a:xfrm>
                <a:off x="502920" y="1516969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40_1#f2cf48b86?vcp=1&amp;vop=1&amp;pid=fa27ef8d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6969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41_1#f2cf48b86?vcp=1&amp;vop=1&amp;pid=fa27ef8d6&amp;color=0,55,96&amp;vtp=1&amp;bbb=1"/>
              <p:cNvSpPr/>
              <p:nvPr/>
            </p:nvSpPr>
            <p:spPr>
              <a:xfrm>
                <a:off x="502920" y="1890286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的一元二次方程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41_1#f2cf48b86?vcp=1&amp;vop=1&amp;pid=fa27ef8d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90286"/>
                <a:ext cx="10570464" cy="838200"/>
              </a:xfrm>
              <a:prstGeom prst="rect">
                <a:avLst/>
              </a:prstGeom>
              <a:blipFill>
                <a:blip r:embed="rId5"/>
                <a:stretch>
                  <a:fillRect l="-1384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142_1#ec239d6fb?vcp=1&amp;vop=1&amp;pid=fa27ef8d6&amp;color=0,55,96&amp;vtp=1&amp;bbb=1"/>
              <p:cNvSpPr/>
              <p:nvPr/>
            </p:nvSpPr>
            <p:spPr>
              <a:xfrm>
                <a:off x="502920" y="2736868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142_1#ec239d6fb?vcp=1&amp;vop=1&amp;pid=fa27ef8d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36868"/>
                <a:ext cx="10570464" cy="363665"/>
              </a:xfrm>
              <a:prstGeom prst="rect">
                <a:avLst/>
              </a:prstGeom>
              <a:blipFill>
                <a:blip r:embed="rId6"/>
                <a:stretch>
                  <a:fillRect l="-1384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143_1#ec239d6fb?vcp=1&amp;vop=1&amp;pid=fa27ef8d6&amp;color=0,55,96&amp;vtp=1&amp;bbb=1"/>
              <p:cNvSpPr/>
              <p:nvPr/>
            </p:nvSpPr>
            <p:spPr>
              <a:xfrm>
                <a:off x="502920" y="3101358"/>
                <a:ext cx="10570464" cy="2697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的一元二次方程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的两根，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−8(−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=1+8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143_1#ec239d6fb?vcp=1&amp;vop=1&amp;pid=fa27ef8d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01358"/>
                <a:ext cx="10570464" cy="2697353"/>
              </a:xfrm>
              <a:prstGeom prst="rect">
                <a:avLst/>
              </a:prstGeom>
              <a:blipFill>
                <a:blip r:embed="rId7"/>
                <a:stretch>
                  <a:fillRect l="-1384" b="-3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44_1#af72c0bb6?vcp=1&amp;vop=1&amp;pid=fa27ef8d6&amp;color=0,55,96&amp;vtp=1&amp;bt=1&amp;bbb=1"/>
              <p:cNvSpPr/>
              <p:nvPr/>
            </p:nvSpPr>
            <p:spPr>
              <a:xfrm>
                <a:off x="502920" y="199652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44_1#af72c0bb6?vcp=1&amp;vop=1&amp;pid=fa27ef8d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9652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45_1#af72c0bb6?vcp=1&amp;vop=1&amp;pid=fa27ef8d6&amp;color=0,55,96&amp;vtp=1&amp;bbb=1"/>
              <p:cNvSpPr/>
              <p:nvPr/>
            </p:nvSpPr>
            <p:spPr>
              <a:xfrm>
                <a:off x="502920" y="2368632"/>
                <a:ext cx="10570464" cy="252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由（2）可得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−4×(−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45_1#af72c0bb6?vcp=1&amp;vop=1&amp;pid=fa27ef8d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68632"/>
                <a:ext cx="10570464" cy="2527300"/>
              </a:xfrm>
              <a:prstGeom prst="rect">
                <a:avLst/>
              </a:prstGeom>
              <a:blipFill>
                <a:blip r:embed="rId4"/>
                <a:stretch>
                  <a:fillRect l="-1384" b="-7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4e418d17?vcp=1&amp;pid=815abf6ea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46_1#fecdabfde?vaa=1&amp;vcp=1&amp;vop=1&amp;pid=74e418d17&amp;color=0,55,96&amp;vtp=1&amp;bbb=1"/>
              <p:cNvSpPr/>
              <p:nvPr/>
            </p:nvSpPr>
            <p:spPr>
              <a:xfrm>
                <a:off x="502920" y="1235357"/>
                <a:ext cx="10570464" cy="55994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11.（多选）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的值可能为(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46_1#fecdabfde?vaa=1&amp;vcp=1&amp;vop=1&amp;pid=74e418d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5357"/>
                <a:ext cx="10570464" cy="559943"/>
              </a:xfrm>
              <a:prstGeom prst="rect">
                <a:avLst/>
              </a:prstGeom>
              <a:blipFill>
                <a:blip r:embed="rId3"/>
                <a:stretch>
                  <a:fillRect l="-1384" b="-119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48_1#fecdabfde.bracket?vaa=1&amp;vcp=1&amp;vop=1&amp;pid=74e418d17&amp;color=0,55,96&amp;vpa=21&amp;vtp=1&amp;bbb=1"/>
          <p:cNvSpPr/>
          <p:nvPr/>
        </p:nvSpPr>
        <p:spPr>
          <a:xfrm>
            <a:off x="4935919" y="1445097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5" name="QC_6_BD.146_2#fecdabfde.choices?vaa=1&amp;vcp=1&amp;vop=1&amp;pid=74e418d17&amp;color=0,55,96&amp;vtp=1&amp;bbb=1"/>
          <p:cNvSpPr/>
          <p:nvPr/>
        </p:nvSpPr>
        <p:spPr>
          <a:xfrm>
            <a:off x="502920" y="1801713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</a:t>
            </a:r>
            <a:r>
              <a:rPr lang="en-US" altLang="zh-CN" sz="1800" b="1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1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47_1#fecdabfde?vaa=1&amp;vcp=1&amp;vop=1&amp;pid=74e418d17&amp;color=0,55,96&amp;vtp=1&amp;bbb=1"/>
              <p:cNvSpPr/>
              <p:nvPr/>
            </p:nvSpPr>
            <p:spPr>
              <a:xfrm>
                <a:off x="502920" y="2166203"/>
                <a:ext cx="10570464" cy="2513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为第四象限角时，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47_1#fecdabfde?vaa=1&amp;vcp=1&amp;vop=1&amp;pid=74e418d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66203"/>
                <a:ext cx="10570464" cy="2513140"/>
              </a:xfrm>
              <a:prstGeom prst="rect">
                <a:avLst/>
              </a:prstGeom>
              <a:blipFill>
                <a:blip r:embed="rId4"/>
                <a:stretch>
                  <a:fillRect l="-1384" b="-55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0_1#c23f29396?vaa=1&amp;vcp=1&amp;vop=1&amp;pid=74e418d17&amp;color=0,55,96&amp;vtp=1&amp;bt=1&amp;bbb=1"/>
              <p:cNvSpPr/>
              <p:nvPr/>
            </p:nvSpPr>
            <p:spPr>
              <a:xfrm>
                <a:off x="502920" y="2783636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则以下正确的有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150_1#c23f29396?vaa=1&amp;vcp=1&amp;vop=1&amp;pid=74e418d1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83636"/>
                <a:ext cx="10570464" cy="535559"/>
              </a:xfrm>
              <a:prstGeom prst="rect">
                <a:avLst/>
              </a:prstGeom>
              <a:blipFill>
                <a:blip r:embed="rId3"/>
                <a:stretch>
                  <a:fillRect l="-1384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50_2#c23f29396.choices?vaa=1&amp;vcp=1&amp;vop=1&amp;pid=74e418d17&amp;color=0,55,96&amp;vtp=1&amp;bbb=1"/>
              <p:cNvSpPr/>
              <p:nvPr/>
            </p:nvSpPr>
            <p:spPr>
              <a:xfrm>
                <a:off x="502920" y="3324973"/>
                <a:ext cx="10570464" cy="9540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50_2#c23f29396.choices?vaa=1&amp;vcp=1&amp;vop=1&amp;pid=74e418d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24973"/>
                <a:ext cx="10570464" cy="954024"/>
              </a:xfrm>
              <a:prstGeom prst="rect">
                <a:avLst/>
              </a:prstGeom>
              <a:blipFill>
                <a:blip r:embed="rId4"/>
                <a:stretch>
                  <a:fillRect l="-1384" b="-8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6698E-D7F0-D6DD-F726-CC7F49C06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_1#目录1:29f5a4914?lid=1aca77ff6&amp;cid=1aca77ff6&amp;vtp=1&amp;bbb=1">
            <a:hlinkClick r:id="rId3" action="ppaction://hlinksldjump"/>
          </p:cNvPr>
          <p:cNvSpPr/>
          <p:nvPr/>
        </p:nvSpPr>
        <p:spPr>
          <a:xfrm>
            <a:off x="6787896" y="275234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利用同角三角函数的基本关系求值</a:t>
            </a:r>
            <a:endParaRPr lang="en-US" altLang="zh-CN" sz="2000" dirty="0"/>
          </a:p>
        </p:txBody>
      </p:sp>
      <p:sp>
        <p:nvSpPr>
          <p:cNvPr id="13" name="C_1#目录1:29f5a4914?lid=20e1a5517&amp;cid=20e1a5517&amp;vtp=1&amp;bbb=1">
            <a:hlinkClick r:id="rId4" action="ppaction://hlinksldjump"/>
          </p:cNvPr>
          <p:cNvSpPr/>
          <p:nvPr/>
        </p:nvSpPr>
        <p:spPr>
          <a:xfrm>
            <a:off x="6787896" y="307009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齐次式的求值问题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_1#目录1:29f5a4914?lid=0ef192e8b&amp;cid=0ef192e8b&amp;vtp=1&amp;bbb=1">
                <a:hlinkClick r:id="rId5" action="ppaction://hlinksldjump"/>
              </p:cNvPr>
              <p:cNvSpPr/>
              <p:nvPr/>
            </p:nvSpPr>
            <p:spPr>
              <a:xfrm>
                <a:off x="6787896" y="3378708"/>
                <a:ext cx="5404104" cy="32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700"/>
                  </a:lnSpc>
                </a:pP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题型3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有关的求值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4" name="C_1#目录1:29f5a4914?lid=0ef192e8b&amp;cid=0ef192e8b&amp;vtp=1&amp;bbb=1">
                <a:hlinkClick r:id="rId5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7896" y="3378708"/>
                <a:ext cx="5404104" cy="320040"/>
              </a:xfrm>
              <a:prstGeom prst="rect">
                <a:avLst/>
              </a:prstGeom>
              <a:blipFill>
                <a:blip r:embed="rId6"/>
                <a:stretch>
                  <a:fillRect l="-2935" t="-20755" r="-2822" b="-47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_1#目录1:29f5a4914?lid=7125fc775&amp;cid=7125fc775&amp;vtp=1&amp;bbb=1">
            <a:hlinkClick r:id="rId7" action="ppaction://hlinksldjump"/>
          </p:cNvPr>
          <p:cNvSpPr/>
          <p:nvPr/>
        </p:nvSpPr>
        <p:spPr>
          <a:xfrm>
            <a:off x="6787896" y="3717037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题型4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三角函数式的化简与证明</a:t>
            </a:r>
            <a:endParaRPr lang="en-US" altLang="zh-CN" sz="2000" dirty="0"/>
          </a:p>
        </p:txBody>
      </p:sp>
      <p:sp>
        <p:nvSpPr>
          <p:cNvPr id="16" name="C_1#目录1:29f5a4914?lid=1bc6bbba1&amp;cid=1bc6bbba1&amp;vtp=1&amp;bbb=1">
            <a:hlinkClick r:id="rId8" action="ppaction://hlinksldjump"/>
          </p:cNvPr>
          <p:cNvSpPr/>
          <p:nvPr/>
        </p:nvSpPr>
        <p:spPr>
          <a:xfrm>
            <a:off x="6787896" y="403479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题型5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与参数有关的三角函数问题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684152347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52_1#c23f29396?vaa=1&amp;vcp=1&amp;vop=1&amp;pid=74e418d17&amp;color=0,55,96&amp;mp=1&amp;vtp=1&amp;bt=1&amp;bbb=1&amp;hb=1"/>
              <p:cNvSpPr/>
              <p:nvPr/>
            </p:nvSpPr>
            <p:spPr>
              <a:xfrm>
                <a:off x="502920" y="865428"/>
                <a:ext cx="10570464" cy="478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为第四象限角，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可能为第二象限角或第四象限角，故A错误.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6_AS.152_1#c23f29396?vaa=1&amp;vcp=1&amp;vop=1&amp;pid=74e418d17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865428"/>
                <a:ext cx="10570464" cy="4787900"/>
              </a:xfrm>
              <a:prstGeom prst="rect">
                <a:avLst/>
              </a:prstGeom>
              <a:blipFill>
                <a:blip r:embed="rId3"/>
                <a:stretch>
                  <a:fillRect l="-1384" b="-1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52_1#c23f29396?vaa=1&amp;vcp=1&amp;vop=1&amp;pid=74e418d17&amp;color=0,55,96&amp;mp=1&amp;vtp=1&amp;bt=1&amp;bbb=1&amp;hb=1">
                <a:extLst>
                  <a:ext uri="{FF2B5EF4-FFF2-40B4-BE49-F238E27FC236}">
                    <a16:creationId xmlns:a16="http://schemas.microsoft.com/office/drawing/2014/main" id="{D1DB1D97-3826-D8E6-F059-D1757293A380}"/>
                  </a:ext>
                </a:extLst>
              </p:cNvPr>
              <p:cNvSpPr/>
              <p:nvPr/>
            </p:nvSpPr>
            <p:spPr>
              <a:xfrm>
                <a:off x="502920" y="1601598"/>
                <a:ext cx="10570464" cy="3396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可能为正，也可能为负，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152_1#c23f29396?vaa=1&amp;vcp=1&amp;vop=1&amp;pid=74e418d17&amp;color=0,55,96&amp;mp=1&amp;vtp=1&amp;bt=1&amp;bbb=1&amp;hb=1">
                <a:extLst>
                  <a:ext uri="{FF2B5EF4-FFF2-40B4-BE49-F238E27FC236}">
                    <a16:creationId xmlns:a16="http://schemas.microsoft.com/office/drawing/2014/main" id="{D1DB1D97-3826-D8E6-F059-D1757293A3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01598"/>
                <a:ext cx="10570464" cy="3396044"/>
              </a:xfrm>
              <a:prstGeom prst="rect">
                <a:avLst/>
              </a:prstGeom>
              <a:blipFill>
                <a:blip r:embed="rId2"/>
                <a:stretch>
                  <a:fillRect l="-1384" b="-23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3_1#c23f29396?vaa=1&amp;vcp=1&amp;vop=1&amp;pid=74e418d17&amp;color=0,55,96&amp;vtp=1&amp;bbb=1">
            <a:extLst>
              <a:ext uri="{FF2B5EF4-FFF2-40B4-BE49-F238E27FC236}">
                <a16:creationId xmlns:a16="http://schemas.microsoft.com/office/drawing/2014/main" id="{D928EDE5-34C8-6C4C-E740-8EB410B8CBFA}"/>
              </a:ext>
            </a:extLst>
          </p:cNvPr>
          <p:cNvSpPr/>
          <p:nvPr/>
        </p:nvSpPr>
        <p:spPr>
          <a:xfrm>
            <a:off x="502920" y="4987897"/>
            <a:ext cx="10570464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BD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6381664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9f5a4914?vcp=1&amp;pid=fb3a72a9b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5528"/>
            <a:ext cx="566928" cy="694944"/>
          </a:xfrm>
          <a:prstGeom prst="rect">
            <a:avLst/>
          </a:prstGeom>
        </p:spPr>
      </p:pic>
      <p:sp>
        <p:nvSpPr>
          <p:cNvPr id="3" name="C_4_BD#29f5a4914?vcp=1&amp;pid=fb3a72a9b&amp;color=61,88,159&amp;vtp=1&amp;bbb=1"/>
          <p:cNvSpPr/>
          <p:nvPr/>
        </p:nvSpPr>
        <p:spPr>
          <a:xfrm>
            <a:off x="1216152" y="9144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beb673cd4?vcp=1&amp;pid=29f5a4914&amp;color=97,97,244&amp;vtp=1&amp;bbb=1"/>
          <p:cNvSpPr/>
          <p:nvPr/>
        </p:nvSpPr>
        <p:spPr>
          <a:xfrm>
            <a:off x="502920" y="14904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同角三角函数的基本关系式</a:t>
            </a:r>
            <a:endParaRPr lang="en-US" altLang="zh-CN" sz="2000" dirty="0"/>
          </a:p>
        </p:txBody>
      </p:sp>
      <p:sp>
        <p:nvSpPr>
          <p:cNvPr id="5" name="C_5_BD#21a99e830?vcp=1&amp;pid=29f5a4914&amp;color=97,97,244&amp;vtp=1&amp;bbb=1"/>
          <p:cNvSpPr/>
          <p:nvPr/>
        </p:nvSpPr>
        <p:spPr>
          <a:xfrm>
            <a:off x="502920" y="1947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关系式的常用等价变形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6f92f63d5?vcp=1&amp;pid=fb3a72a9b&amp;color=0,55,96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493776" cy="521208"/>
          </a:xfrm>
          <a:prstGeom prst="rect">
            <a:avLst/>
          </a:prstGeom>
        </p:spPr>
      </p:pic>
      <p:sp>
        <p:nvSpPr>
          <p:cNvPr id="3" name="C_4_BD#6f92f63d5?vcp=1&amp;pid=fb3a72a9b&amp;color=61,88,159&amp;mp=1&amp;vtp=1&amp;bbb=1"/>
          <p:cNvSpPr/>
          <p:nvPr/>
        </p:nvSpPr>
        <p:spPr>
          <a:xfrm>
            <a:off x="1152144" y="792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46e76360e?vcp=1&amp;pid=6f92f63d5&amp;color=97,97,244&amp;vtp=1&amp;bbb=1"/>
              <p:cNvSpPr/>
              <p:nvPr/>
            </p:nvSpPr>
            <p:spPr>
              <a:xfrm>
                <a:off x="502920" y="1444272"/>
                <a:ext cx="10570464" cy="675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要点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之间的恒等式</a:t>
                </a:r>
                <a:endParaRPr lang="en-US" altLang="zh-CN" sz="2000" dirty="0">
                  <a:solidFill>
                    <a:srgbClr val="6161F4"/>
                  </a:solidFill>
                </a:endParaRPr>
              </a:p>
            </p:txBody>
          </p:sp>
        </mc:Choice>
        <mc:Fallback xmlns="">
          <p:sp>
            <p:nvSpPr>
              <p:cNvPr id="4" name="C_5_BD#46e76360e?vcp=1&amp;pid=6f92f63d5&amp;color=97,97,2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44272"/>
                <a:ext cx="10570464" cy="675640"/>
              </a:xfrm>
              <a:prstGeom prst="rect">
                <a:avLst/>
              </a:prstGeom>
              <a:blipFill>
                <a:blip r:embed="rId4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_1#f51a2bf6a?vaa=1&amp;vcp=1&amp;vop=1&amp;pid=46e76360e&amp;color=0,55,96&amp;vtp=1&amp;bbb=1"/>
              <p:cNvSpPr/>
              <p:nvPr/>
            </p:nvSpPr>
            <p:spPr>
              <a:xfrm>
                <a:off x="502920" y="1831622"/>
                <a:ext cx="10570464" cy="4713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_1#f51a2bf6a?vaa=1&amp;vcp=1&amp;vop=1&amp;pid=46e76360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31622"/>
                <a:ext cx="10570464" cy="471361"/>
              </a:xfrm>
              <a:prstGeom prst="rect">
                <a:avLst/>
              </a:prstGeom>
              <a:blipFill>
                <a:blip r:embed="rId5"/>
                <a:stretch>
                  <a:fillRect l="-1384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3_1#f51a2bf6a.bracket?vaa=1&amp;vcp=1&amp;vop=1&amp;pid=46e76360e&amp;color=0,55,96&amp;vpa=1&amp;vtp=1"/>
          <p:cNvSpPr/>
          <p:nvPr/>
        </p:nvSpPr>
        <p:spPr>
          <a:xfrm>
            <a:off x="6893941" y="197278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_2#f51a2bf6a.choices?vaa=1&amp;vcp=1&amp;vop=1&amp;pid=46e76360e&amp;color=0,55,96&amp;vtp=1&amp;bbb=1"/>
              <p:cNvSpPr/>
              <p:nvPr/>
            </p:nvSpPr>
            <p:spPr>
              <a:xfrm>
                <a:off x="502920" y="2314222"/>
                <a:ext cx="10570464" cy="4714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683891" algn="l"/>
                    <a:tab pos="5443982" algn="l"/>
                    <a:tab pos="81024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_2#f51a2bf6a.choices?vaa=1&amp;vcp=1&amp;vop=1&amp;pid=46e76360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14222"/>
                <a:ext cx="10570464" cy="471424"/>
              </a:xfrm>
              <a:prstGeom prst="rect">
                <a:avLst/>
              </a:prstGeom>
              <a:blipFill>
                <a:blip r:embed="rId6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2_1#f51a2bf6a?vaa=1&amp;vcp=1&amp;vop=1&amp;pid=46e76360e&amp;color=0,55,96&amp;vtp=1&amp;bbb=1"/>
              <p:cNvSpPr/>
              <p:nvPr/>
            </p:nvSpPr>
            <p:spPr>
              <a:xfrm>
                <a:off x="502920" y="2796822"/>
                <a:ext cx="10570464" cy="17922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，两边平方可得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2_1#f51a2bf6a?vaa=1&amp;vcp=1&amp;vop=1&amp;pid=46e76360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96822"/>
                <a:ext cx="10570464" cy="1792224"/>
              </a:xfrm>
              <a:prstGeom prst="rect">
                <a:avLst/>
              </a:prstGeom>
              <a:blipFill>
                <a:blip r:embed="rId7"/>
                <a:stretch>
                  <a:fillRect l="-1384" b="-44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6ed921ae7?vcp=1&amp;pid=46e76360e&amp;color=0,55,96&amp;vtp=1&amp;bt=1&amp;bbb=1&amp;hb=1"/>
              <p:cNvSpPr/>
              <p:nvPr/>
            </p:nvSpPr>
            <p:spPr>
              <a:xfrm>
                <a:off x="502920" y="1727885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的符号判断方法：由三角函数的定义知，当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的上半部分区域内时（如图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①所示阴影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部分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的下半部分区域内时，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6ed921ae7?vcp=1&amp;pid=46e76360e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27885"/>
                <a:ext cx="10570464" cy="1608455"/>
              </a:xfrm>
              <a:prstGeom prst="rect">
                <a:avLst/>
              </a:prstGeom>
              <a:blipFill>
                <a:blip r:embed="rId3"/>
                <a:stretch>
                  <a:fillRect l="-1384" r="-132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6ed921ae7?htil=1&amp;vcp=1&amp;pid=46e76360e&amp;color=0,55,96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0688" y="3462705"/>
            <a:ext cx="3264408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6_BD#6ed921ae7?htil=1&amp;vcp=1&amp;pid=46e76360e&amp;color=0,55,96&amp;vtp=1&amp;bbb=1&amp;hb=1"/>
              <p:cNvSpPr/>
              <p:nvPr/>
            </p:nvSpPr>
            <p:spPr>
              <a:xfrm>
                <a:off x="502920" y="3335705"/>
                <a:ext cx="7168896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的符号判断方法：由三角函数的定义知，当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的上半部分区域内时（如图②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所示阴影部分），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半部分区域内时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P_6_BD#6ed921ae7?htil=1&amp;vcp=1&amp;pid=46e76360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35705"/>
                <a:ext cx="7168896" cy="2027555"/>
              </a:xfrm>
              <a:prstGeom prst="rect">
                <a:avLst/>
              </a:prstGeom>
              <a:blipFill>
                <a:blip r:embed="rId5"/>
                <a:stretch>
                  <a:fillRect l="-2041" r="-255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5194</Words>
  <Application>Microsoft Office PowerPoint</Application>
  <PresentationFormat>宽屏</PresentationFormat>
  <Paragraphs>461</Paragraphs>
  <Slides>61</Slides>
  <Notes>59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61</vt:i4>
      </vt:variant>
    </vt:vector>
  </HeadingPairs>
  <TitlesOfParts>
    <vt:vector size="70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2025-09-29T09:58:00Z</dcterms:created>
  <dcterms:modified xsi:type="dcterms:W3CDTF">2025-09-29T11:35:53Z</dcterms:modified>
  <cp:category/>
  <cp:contentStatus/>
</cp:coreProperties>
</file>